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40" r:id="rId2"/>
    <p:sldId id="416" r:id="rId3"/>
    <p:sldId id="370" r:id="rId4"/>
    <p:sldId id="417" r:id="rId5"/>
    <p:sldId id="369" r:id="rId6"/>
    <p:sldId id="342" r:id="rId7"/>
    <p:sldId id="367" r:id="rId8"/>
    <p:sldId id="344" r:id="rId9"/>
    <p:sldId id="368" r:id="rId10"/>
    <p:sldId id="398" r:id="rId11"/>
    <p:sldId id="364" r:id="rId12"/>
    <p:sldId id="366" r:id="rId13"/>
    <p:sldId id="371" r:id="rId14"/>
    <p:sldId id="363" r:id="rId15"/>
    <p:sldId id="362" r:id="rId16"/>
    <p:sldId id="361" r:id="rId17"/>
    <p:sldId id="360" r:id="rId18"/>
    <p:sldId id="358" r:id="rId19"/>
    <p:sldId id="399" r:id="rId20"/>
    <p:sldId id="400" r:id="rId21"/>
    <p:sldId id="401" r:id="rId22"/>
    <p:sldId id="402" r:id="rId23"/>
    <p:sldId id="351" r:id="rId24"/>
    <p:sldId id="403" r:id="rId25"/>
    <p:sldId id="349" r:id="rId26"/>
    <p:sldId id="406" r:id="rId27"/>
    <p:sldId id="348" r:id="rId28"/>
    <p:sldId id="407" r:id="rId29"/>
    <p:sldId id="347" r:id="rId30"/>
    <p:sldId id="408" r:id="rId31"/>
    <p:sldId id="346" r:id="rId32"/>
    <p:sldId id="372" r:id="rId33"/>
    <p:sldId id="373" r:id="rId34"/>
    <p:sldId id="375" r:id="rId35"/>
    <p:sldId id="409" r:id="rId36"/>
    <p:sldId id="410" r:id="rId37"/>
    <p:sldId id="411" r:id="rId38"/>
    <p:sldId id="376" r:id="rId39"/>
    <p:sldId id="414" r:id="rId40"/>
    <p:sldId id="389" r:id="rId41"/>
    <p:sldId id="38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5585E-2936-4239-B38D-B1E651087732}" type="datetimeFigureOut">
              <a:rPr lang="en-US" smtClean="0"/>
              <a:t>11/20/2019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155BD-0B51-4CED-9C74-59B4B1893B9D}" type="slidenum">
              <a:rPr lang="en-US" smtClean="0"/>
              <a:t>‹#›</a:t>
            </a:fld>
            <a:endParaRPr lang="en-US" dirty="0"/>
          </a:p>
        </p:txBody>
      </p:sp>
    </p:spTree>
    <p:extLst>
      <p:ext uri="{BB962C8B-B14F-4D97-AF65-F5344CB8AC3E}">
        <p14:creationId xmlns:p14="http://schemas.microsoft.com/office/powerpoint/2010/main" val="428691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142697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292728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414646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1639385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215841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928870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64754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1919662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24648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401536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11/20/2019</a:t>
            </a:fld>
            <a:endParaRPr lang="en-US" dirty="0"/>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3808602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11/20/2019</a:t>
            </a:fld>
            <a:endParaRPr lang="en-US" dirty="0"/>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dirty="0"/>
          </a:p>
        </p:txBody>
      </p:sp>
    </p:spTree>
    <p:extLst>
      <p:ext uri="{BB962C8B-B14F-4D97-AF65-F5344CB8AC3E}">
        <p14:creationId xmlns:p14="http://schemas.microsoft.com/office/powerpoint/2010/main" val="1894317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Sampling_(statist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zcWkEKNvqCA?feature=oemb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14" name="TextBox 13">
            <a:extLst>
              <a:ext uri="{FF2B5EF4-FFF2-40B4-BE49-F238E27FC236}">
                <a16:creationId xmlns:a16="http://schemas.microsoft.com/office/drawing/2014/main" id="{EF7CFD82-E86B-4261-9469-377E92B8D299}"/>
              </a:ext>
            </a:extLst>
          </p:cNvPr>
          <p:cNvSpPr txBox="1"/>
          <p:nvPr/>
        </p:nvSpPr>
        <p:spPr>
          <a:xfrm>
            <a:off x="626599" y="3236324"/>
            <a:ext cx="2630952" cy="1231106"/>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Light"/>
                <a:ea typeface="+mn-ea"/>
                <a:cs typeface="+mn-cs"/>
              </a:rPr>
              <a:t>Anusha Karunakaran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Light"/>
                <a:ea typeface="+mn-ea"/>
                <a:cs typeface="+mn-cs"/>
              </a:rPr>
              <a:t>Balpreet Sawhney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Light"/>
                <a:ea typeface="+mn-ea"/>
                <a:cs typeface="+mn-cs"/>
              </a:rPr>
              <a:t>Raja Tulsiyani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Light"/>
                <a:ea typeface="+mn-ea"/>
                <a:cs typeface="+mn-cs"/>
              </a:rPr>
              <a:t>Shrey Modi</a:t>
            </a:r>
          </a:p>
        </p:txBody>
      </p:sp>
      <p:pic>
        <p:nvPicPr>
          <p:cNvPr id="15" name="Picture 14">
            <a:extLst>
              <a:ext uri="{FF2B5EF4-FFF2-40B4-BE49-F238E27FC236}">
                <a16:creationId xmlns:a16="http://schemas.microsoft.com/office/drawing/2014/main" id="{EB6224FF-D6BE-46FB-9C28-0F5E9B5D82A7}"/>
              </a:ext>
            </a:extLst>
          </p:cNvPr>
          <p:cNvPicPr>
            <a:picLocks noChangeAspect="1"/>
          </p:cNvPicPr>
          <p:nvPr/>
        </p:nvPicPr>
        <p:blipFill>
          <a:blip r:embed="rId2"/>
          <a:stretch>
            <a:fillRect/>
          </a:stretch>
        </p:blipFill>
        <p:spPr>
          <a:xfrm>
            <a:off x="10610850" y="424549"/>
            <a:ext cx="1028700" cy="293902"/>
          </a:xfrm>
          <a:prstGeom prst="rect">
            <a:avLst/>
          </a:prstGeom>
          <a:effectLst/>
        </p:spPr>
      </p:pic>
      <p:grpSp>
        <p:nvGrpSpPr>
          <p:cNvPr id="7" name="Group 6">
            <a:extLst>
              <a:ext uri="{FF2B5EF4-FFF2-40B4-BE49-F238E27FC236}">
                <a16:creationId xmlns:a16="http://schemas.microsoft.com/office/drawing/2014/main" id="{CEAFF89D-D95A-4F08-907F-693AD2AAFDCB}"/>
              </a:ext>
            </a:extLst>
          </p:cNvPr>
          <p:cNvGrpSpPr/>
          <p:nvPr/>
        </p:nvGrpSpPr>
        <p:grpSpPr>
          <a:xfrm>
            <a:off x="5936322" y="571500"/>
            <a:ext cx="4546600" cy="4546600"/>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p:txBody>
        </p:sp>
      </p:grpSp>
      <p:grpSp>
        <p:nvGrpSpPr>
          <p:cNvPr id="3" name="Group 2">
            <a:extLst>
              <a:ext uri="{FF2B5EF4-FFF2-40B4-BE49-F238E27FC236}">
                <a16:creationId xmlns:a16="http://schemas.microsoft.com/office/drawing/2014/main" id="{B78D388D-F2C0-4FBA-B102-881D3019CE4C}"/>
              </a:ext>
            </a:extLst>
          </p:cNvPr>
          <p:cNvGrpSpPr/>
          <p:nvPr/>
        </p:nvGrpSpPr>
        <p:grpSpPr>
          <a:xfrm>
            <a:off x="10058400" y="257175"/>
            <a:ext cx="2133600" cy="628650"/>
            <a:chOff x="10058400" y="257175"/>
            <a:chExt cx="2133600" cy="628650"/>
          </a:xfrm>
        </p:grpSpPr>
        <p:sp>
          <p:nvSpPr>
            <p:cNvPr id="10" name="Rectangle 9">
              <a:extLst>
                <a:ext uri="{FF2B5EF4-FFF2-40B4-BE49-F238E27FC236}">
                  <a16:creationId xmlns:a16="http://schemas.microsoft.com/office/drawing/2014/main" id="{B8B34CAC-2B52-47E8-9B57-E3B791389FE1}"/>
                </a:ext>
              </a:extLst>
            </p:cNvPr>
            <p:cNvSpPr/>
            <p:nvPr/>
          </p:nvSpPr>
          <p:spPr>
            <a:xfrm>
              <a:off x="10058400" y="257175"/>
              <a:ext cx="2133600" cy="6286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2" name="Rectangle 1">
              <a:extLst>
                <a:ext uri="{FF2B5EF4-FFF2-40B4-BE49-F238E27FC236}">
                  <a16:creationId xmlns:a16="http://schemas.microsoft.com/office/drawing/2014/main" id="{9AF8F05B-59F5-4EF4-9179-6E628C38845B}"/>
                </a:ext>
              </a:extLst>
            </p:cNvPr>
            <p:cNvSpPr/>
            <p:nvPr/>
          </p:nvSpPr>
          <p:spPr>
            <a:xfrm>
              <a:off x="10344150" y="333375"/>
              <a:ext cx="1524000" cy="485775"/>
            </a:xfrm>
            <a:prstGeom prst="rect">
              <a:avLst/>
            </a:prstGeom>
            <a:solidFill>
              <a:srgbClr val="E7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grpSp>
      <p:sp>
        <p:nvSpPr>
          <p:cNvPr id="16" name="TextBox 15">
            <a:extLst>
              <a:ext uri="{FF2B5EF4-FFF2-40B4-BE49-F238E27FC236}">
                <a16:creationId xmlns:a16="http://schemas.microsoft.com/office/drawing/2014/main" id="{A683E1C4-3E9C-40FE-9D5A-AEA6E4E7F3E1}"/>
              </a:ext>
            </a:extLst>
          </p:cNvPr>
          <p:cNvSpPr txBox="1"/>
          <p:nvPr/>
        </p:nvSpPr>
        <p:spPr>
          <a:xfrm>
            <a:off x="515099" y="1487308"/>
            <a:ext cx="6853083"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Condition-Based Maintenance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of Naval Propulsion System</a:t>
            </a:r>
          </a:p>
        </p:txBody>
      </p:sp>
    </p:spTree>
    <p:extLst>
      <p:ext uri="{BB962C8B-B14F-4D97-AF65-F5344CB8AC3E}">
        <p14:creationId xmlns:p14="http://schemas.microsoft.com/office/powerpoint/2010/main" val="417733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Data Collection and Maintenance</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C5D2D35-C375-44A0-A03E-31AA37BD10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39016" y="1825625"/>
            <a:ext cx="9313967" cy="4351338"/>
          </a:xfrm>
          <a:prstGeom prst="rect">
            <a:avLst/>
          </a:prstGeom>
        </p:spPr>
      </p:pic>
    </p:spTree>
    <p:extLst>
      <p:ext uri="{BB962C8B-B14F-4D97-AF65-F5344CB8AC3E}">
        <p14:creationId xmlns:p14="http://schemas.microsoft.com/office/powerpoint/2010/main" val="36905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Why Maintenance is Required?</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a:xfrm>
            <a:off x="838200" y="1825625"/>
            <a:ext cx="10515600" cy="4351338"/>
          </a:xfrm>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r>
              <a:rPr lang="en-US" sz="2400" dirty="0">
                <a:latin typeface="Calibri" panose="020F0502020204030204" pitchFamily="34" charset="0"/>
                <a:cs typeface="Calibri" panose="020F0502020204030204" pitchFamily="34" charset="0"/>
              </a:rPr>
              <a:t>So, how can we efficiently do it?</a:t>
            </a:r>
          </a:p>
        </p:txBody>
      </p:sp>
      <p:sp>
        <p:nvSpPr>
          <p:cNvPr id="8" name="Rechteck 14">
            <a:extLst>
              <a:ext uri="{FF2B5EF4-FFF2-40B4-BE49-F238E27FC236}">
                <a16:creationId xmlns:a16="http://schemas.microsoft.com/office/drawing/2014/main" id="{B753FD23-D4C7-4700-93FD-BEA7775AC6F0}"/>
              </a:ext>
            </a:extLst>
          </p:cNvPr>
          <p:cNvSpPr/>
          <p:nvPr/>
        </p:nvSpPr>
        <p:spPr>
          <a:xfrm>
            <a:off x="837767" y="4656560"/>
            <a:ext cx="3528825" cy="372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b="1" dirty="0">
                <a:solidFill>
                  <a:prstClr val="white"/>
                </a:solidFill>
                <a:latin typeface="Calibri"/>
              </a:rPr>
              <a:t>Predictive Maintenance</a:t>
            </a:r>
          </a:p>
        </p:txBody>
      </p:sp>
      <p:sp>
        <p:nvSpPr>
          <p:cNvPr id="9" name="Rechteck 16">
            <a:extLst>
              <a:ext uri="{FF2B5EF4-FFF2-40B4-BE49-F238E27FC236}">
                <a16:creationId xmlns:a16="http://schemas.microsoft.com/office/drawing/2014/main" id="{2B1A998C-9D82-4239-876B-60B6D735CC68}"/>
              </a:ext>
            </a:extLst>
          </p:cNvPr>
          <p:cNvSpPr/>
          <p:nvPr/>
        </p:nvSpPr>
        <p:spPr>
          <a:xfrm>
            <a:off x="838200" y="1825625"/>
            <a:ext cx="3528392" cy="2880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prstClr val="white"/>
                </a:solidFill>
                <a:latin typeface="Calibri"/>
              </a:rPr>
              <a:t>International Competition</a:t>
            </a:r>
          </a:p>
        </p:txBody>
      </p:sp>
      <p:sp>
        <p:nvSpPr>
          <p:cNvPr id="10" name="Rechteck 17">
            <a:extLst>
              <a:ext uri="{FF2B5EF4-FFF2-40B4-BE49-F238E27FC236}">
                <a16:creationId xmlns:a16="http://schemas.microsoft.com/office/drawing/2014/main" id="{C057CA7A-EDFF-47B4-A18F-293884489CD4}"/>
              </a:ext>
            </a:extLst>
          </p:cNvPr>
          <p:cNvSpPr/>
          <p:nvPr/>
        </p:nvSpPr>
        <p:spPr>
          <a:xfrm>
            <a:off x="838199" y="2436029"/>
            <a:ext cx="3528392" cy="2880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prstClr val="white"/>
                </a:solidFill>
                <a:latin typeface="Calibri"/>
              </a:rPr>
              <a:t>Shorter Product Life Cycles</a:t>
            </a:r>
          </a:p>
        </p:txBody>
      </p:sp>
      <p:sp>
        <p:nvSpPr>
          <p:cNvPr id="11" name="Rechteck 18">
            <a:extLst>
              <a:ext uri="{FF2B5EF4-FFF2-40B4-BE49-F238E27FC236}">
                <a16:creationId xmlns:a16="http://schemas.microsoft.com/office/drawing/2014/main" id="{3A3C0EFF-1857-40FC-B3AF-E08152DE9B22}"/>
              </a:ext>
            </a:extLst>
          </p:cNvPr>
          <p:cNvSpPr/>
          <p:nvPr/>
        </p:nvSpPr>
        <p:spPr>
          <a:xfrm>
            <a:off x="837766" y="3623188"/>
            <a:ext cx="3528825" cy="2880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prstClr val="white"/>
                </a:solidFill>
                <a:latin typeface="Calibri"/>
              </a:rPr>
              <a:t>Fast Technological Leaps</a:t>
            </a:r>
          </a:p>
        </p:txBody>
      </p:sp>
      <p:sp>
        <p:nvSpPr>
          <p:cNvPr id="12" name="Rechteck 19">
            <a:extLst>
              <a:ext uri="{FF2B5EF4-FFF2-40B4-BE49-F238E27FC236}">
                <a16:creationId xmlns:a16="http://schemas.microsoft.com/office/drawing/2014/main" id="{A1E456C2-E4B8-4359-A580-AD0AFAE858E4}"/>
              </a:ext>
            </a:extLst>
          </p:cNvPr>
          <p:cNvSpPr/>
          <p:nvPr/>
        </p:nvSpPr>
        <p:spPr>
          <a:xfrm>
            <a:off x="837766" y="3019690"/>
            <a:ext cx="3528825" cy="2880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prstClr val="white"/>
                </a:solidFill>
                <a:latin typeface="Calibri"/>
              </a:rPr>
              <a:t>New Business Processes</a:t>
            </a:r>
          </a:p>
        </p:txBody>
      </p:sp>
    </p:spTree>
    <p:extLst>
      <p:ext uri="{BB962C8B-B14F-4D97-AF65-F5344CB8AC3E}">
        <p14:creationId xmlns:p14="http://schemas.microsoft.com/office/powerpoint/2010/main" val="325252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Benefits of Predictive Maintenance</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7" name="Content Placeholder 3">
            <a:extLst>
              <a:ext uri="{FF2B5EF4-FFF2-40B4-BE49-F238E27FC236}">
                <a16:creationId xmlns:a16="http://schemas.microsoft.com/office/drawing/2014/main" id="{27CCEFA3-E2CA-4822-938C-D8E1C5113E74}"/>
              </a:ext>
            </a:extLst>
          </p:cNvPr>
          <p:cNvPicPr>
            <a:picLocks noChangeAspect="1"/>
          </p:cNvPicPr>
          <p:nvPr/>
        </p:nvPicPr>
        <p:blipFill rotWithShape="1">
          <a:blip r:embed="rId2">
            <a:clrChange>
              <a:clrFrom>
                <a:srgbClr val="FFFFFF"/>
              </a:clrFrom>
              <a:clrTo>
                <a:srgbClr val="FFFFFF">
                  <a:alpha val="0"/>
                </a:srgbClr>
              </a:clrTo>
            </a:clrChange>
          </a:blip>
          <a:srcRect l="6874" t="17366" r="6751" b="54731"/>
          <a:stretch/>
        </p:blipFill>
        <p:spPr>
          <a:xfrm>
            <a:off x="838200" y="1846691"/>
            <a:ext cx="5850557" cy="1048909"/>
          </a:xfrm>
          <a:prstGeom prst="rect">
            <a:avLst/>
          </a:prstGeom>
        </p:spPr>
      </p:pic>
      <p:pic>
        <p:nvPicPr>
          <p:cNvPr id="8" name="Content Placeholder 3">
            <a:extLst>
              <a:ext uri="{FF2B5EF4-FFF2-40B4-BE49-F238E27FC236}">
                <a16:creationId xmlns:a16="http://schemas.microsoft.com/office/drawing/2014/main" id="{58D112EC-C6C5-4CDF-9DDC-EB4FD7DAF5F7}"/>
              </a:ext>
            </a:extLst>
          </p:cNvPr>
          <p:cNvPicPr>
            <a:picLocks noChangeAspect="1"/>
          </p:cNvPicPr>
          <p:nvPr/>
        </p:nvPicPr>
        <p:blipFill rotWithShape="1">
          <a:blip r:embed="rId2">
            <a:clrChange>
              <a:clrFrom>
                <a:srgbClr val="FFFFFF"/>
              </a:clrFrom>
              <a:clrTo>
                <a:srgbClr val="FFFFFF">
                  <a:alpha val="0"/>
                </a:srgbClr>
              </a:clrTo>
            </a:clrChange>
          </a:blip>
          <a:srcRect l="6874" t="45745" r="6751" b="28156"/>
          <a:stretch/>
        </p:blipFill>
        <p:spPr>
          <a:xfrm>
            <a:off x="838200" y="2962855"/>
            <a:ext cx="5850557" cy="981074"/>
          </a:xfrm>
          <a:prstGeom prst="rect">
            <a:avLst/>
          </a:prstGeom>
        </p:spPr>
      </p:pic>
      <p:pic>
        <p:nvPicPr>
          <p:cNvPr id="9" name="Content Placeholder 3">
            <a:extLst>
              <a:ext uri="{FF2B5EF4-FFF2-40B4-BE49-F238E27FC236}">
                <a16:creationId xmlns:a16="http://schemas.microsoft.com/office/drawing/2014/main" id="{59F78058-DE49-4D86-BECA-C1A3668A476C}"/>
              </a:ext>
            </a:extLst>
          </p:cNvPr>
          <p:cNvPicPr>
            <a:picLocks noChangeAspect="1"/>
          </p:cNvPicPr>
          <p:nvPr/>
        </p:nvPicPr>
        <p:blipFill rotWithShape="1">
          <a:blip r:embed="rId2">
            <a:clrChange>
              <a:clrFrom>
                <a:srgbClr val="FFFFFF"/>
              </a:clrFrom>
              <a:clrTo>
                <a:srgbClr val="FFFFFF">
                  <a:alpha val="0"/>
                </a:srgbClr>
              </a:clrTo>
            </a:clrChange>
          </a:blip>
          <a:srcRect l="6874" t="71068" r="6751"/>
          <a:stretch/>
        </p:blipFill>
        <p:spPr>
          <a:xfrm>
            <a:off x="838199" y="4011184"/>
            <a:ext cx="5850557" cy="1087588"/>
          </a:xfrm>
          <a:prstGeom prst="rect">
            <a:avLst/>
          </a:prstGeom>
        </p:spPr>
      </p:pic>
    </p:spTree>
    <p:extLst>
      <p:ext uri="{BB962C8B-B14F-4D97-AF65-F5344CB8AC3E}">
        <p14:creationId xmlns:p14="http://schemas.microsoft.com/office/powerpoint/2010/main" val="30370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Creating Business Value with Predictive Maintenance</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buNone/>
            </a:pPr>
            <a:r>
              <a:rPr lang="en-US" sz="2400" dirty="0">
                <a:latin typeface="Calibri" panose="020F0502020204030204" pitchFamily="34" charset="0"/>
                <a:cs typeface="Calibri" panose="020F0502020204030204" pitchFamily="34" charset="0"/>
              </a:rPr>
              <a:t>How analyzing data from sensors can create game-changing ways in</a:t>
            </a:r>
            <a:endParaRPr lang="en-US"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8FA042F-7F50-419B-8F63-AFB8C3D9642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715" t="20292" r="4503"/>
          <a:stretch/>
        </p:blipFill>
        <p:spPr>
          <a:xfrm>
            <a:off x="838200" y="2228850"/>
            <a:ext cx="9805255" cy="2019299"/>
          </a:xfrm>
          <a:prstGeom prst="rect">
            <a:avLst/>
          </a:prstGeom>
        </p:spPr>
      </p:pic>
    </p:spTree>
    <p:extLst>
      <p:ext uri="{BB962C8B-B14F-4D97-AF65-F5344CB8AC3E}">
        <p14:creationId xmlns:p14="http://schemas.microsoft.com/office/powerpoint/2010/main" val="64262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SEMMA Approach</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r>
              <a:rPr lang="en-US" sz="2400" b="1" dirty="0">
                <a:latin typeface="Calibri" panose="020F0502020204030204" pitchFamily="34" charset="0"/>
                <a:cs typeface="Calibri" panose="020F0502020204030204" pitchFamily="34" charset="0"/>
              </a:rPr>
              <a:t>SEMMA</a:t>
            </a:r>
            <a:r>
              <a:rPr lang="en-US" sz="2400" dirty="0">
                <a:latin typeface="Calibri" panose="020F0502020204030204" pitchFamily="34" charset="0"/>
                <a:cs typeface="Calibri" panose="020F0502020204030204" pitchFamily="34" charset="0"/>
              </a:rPr>
              <a:t> is an acronym that stands for Sample, Explore, Modify, Model, and Assess. It is a list of sequential steps developed by SAS Institute, one of the largest producers of statistics and business intelligence software. It guides the implementation of data mining applications. The steps are as follows: </a:t>
            </a:r>
          </a:p>
        </p:txBody>
      </p:sp>
    </p:spTree>
    <p:extLst>
      <p:ext uri="{BB962C8B-B14F-4D97-AF65-F5344CB8AC3E}">
        <p14:creationId xmlns:p14="http://schemas.microsoft.com/office/powerpoint/2010/main" val="323709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Step 1: Sample the Data</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lvl="0" indent="0">
              <a:lnSpc>
                <a:spcPct val="100000"/>
              </a:lnSpc>
              <a:spcBef>
                <a:spcPts val="0"/>
              </a:spcBef>
              <a:spcAft>
                <a:spcPts val="600"/>
              </a:spcAft>
              <a:buNone/>
            </a:pPr>
            <a:r>
              <a:rPr lang="en-US" sz="2400" dirty="0">
                <a:solidFill>
                  <a:srgbClr val="000000"/>
                </a:solidFill>
                <a:latin typeface="Calibri" panose="020F0502020204030204" pitchFamily="34" charset="0"/>
                <a:cs typeface="Calibri" panose="020F0502020204030204" pitchFamily="34" charset="0"/>
              </a:rPr>
              <a:t>The process starts with </a:t>
            </a:r>
            <a:r>
              <a:rPr lang="en-US" sz="2400" dirty="0">
                <a:solidFill>
                  <a:srgbClr val="000000"/>
                </a:solidFill>
                <a:latin typeface="Calibri" panose="020F0502020204030204" pitchFamily="34" charset="0"/>
                <a:cs typeface="Calibri" panose="020F0502020204030204" pitchFamily="34" charset="0"/>
                <a:hlinkClick r:id="rId2" tooltip="Sampling (statistics)">
                  <a:extLst>
                    <a:ext uri="{A12FA001-AC4F-418D-AE19-62706E023703}">
                      <ahyp:hlinkClr xmlns:ahyp="http://schemas.microsoft.com/office/drawing/2018/hyperlinkcolor" val="tx"/>
                    </a:ext>
                  </a:extLst>
                </a:hlinkClick>
              </a:rPr>
              <a:t>data sampling</a:t>
            </a:r>
            <a:r>
              <a:rPr lang="en-US" sz="2400" dirty="0">
                <a:solidFill>
                  <a:srgbClr val="000000"/>
                </a:solidFill>
                <a:latin typeface="Calibri" panose="020F0502020204030204" pitchFamily="34" charset="0"/>
                <a:cs typeface="Calibri" panose="020F0502020204030204" pitchFamily="34" charset="0"/>
              </a:rPr>
              <a:t>, e.g., selecting the data set for modeling. The data set should be large enough to contain sufficient information to retrieve, yet small enough to be used efficiently. </a:t>
            </a:r>
          </a:p>
          <a:p>
            <a:pPr marL="0" lvl="0" indent="0">
              <a:lnSpc>
                <a:spcPct val="100000"/>
              </a:lnSpc>
              <a:spcBef>
                <a:spcPts val="0"/>
              </a:spcBef>
              <a:spcAft>
                <a:spcPts val="600"/>
              </a:spcAft>
              <a:buNone/>
            </a:pPr>
            <a:r>
              <a:rPr lang="en-US" sz="2400" dirty="0">
                <a:solidFill>
                  <a:srgbClr val="000000"/>
                </a:solidFill>
                <a:latin typeface="Calibri" panose="020F0502020204030204" pitchFamily="34" charset="0"/>
                <a:cs typeface="Calibri" panose="020F0502020204030204" pitchFamily="34" charset="0"/>
              </a:rPr>
              <a:t>In our project, we considered taking complete data since the number of rows in our data of interest are ~</a:t>
            </a:r>
            <a:r>
              <a:rPr lang="en-US" sz="2400" b="1" dirty="0">
                <a:solidFill>
                  <a:srgbClr val="000000"/>
                </a:solidFill>
                <a:latin typeface="Calibri" panose="020F0502020204030204" pitchFamily="34" charset="0"/>
                <a:cs typeface="Calibri" panose="020F0502020204030204" pitchFamily="34" charset="0"/>
              </a:rPr>
              <a:t>11,000</a:t>
            </a:r>
            <a:r>
              <a:rPr lang="en-US" sz="2400" dirty="0">
                <a:solidFill>
                  <a:srgbClr val="000000"/>
                </a:solidFill>
                <a:latin typeface="Calibri" panose="020F0502020204030204" pitchFamily="34" charset="0"/>
                <a:cs typeface="Calibri" panose="020F0502020204030204" pitchFamily="34" charset="0"/>
              </a:rPr>
              <a:t> which is small enough to sample.</a:t>
            </a:r>
            <a:endParaRPr lang="en-IN" sz="24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866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Step 2: Explore</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This phase covers the understanding of the data by discovering anticipated and unanticipated relationships between the variables, and also abnormalities, with the help of data visualization.</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The relation between various predictors was determined to see if there are any outliers .</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Going forward, we show you our steps to determine anomalies (outliers), missing values (if any) in our data.</a:t>
            </a:r>
          </a:p>
        </p:txBody>
      </p:sp>
    </p:spTree>
    <p:extLst>
      <p:ext uri="{BB962C8B-B14F-4D97-AF65-F5344CB8AC3E}">
        <p14:creationId xmlns:p14="http://schemas.microsoft.com/office/powerpoint/2010/main" val="178224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Missing Values and Outliers </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7" name="Content Placeholder 3">
            <a:extLst>
              <a:ext uri="{FF2B5EF4-FFF2-40B4-BE49-F238E27FC236}">
                <a16:creationId xmlns:a16="http://schemas.microsoft.com/office/drawing/2014/main" id="{9AB4A573-98F4-4EEE-BCE8-A38DDAA9D56A}"/>
              </a:ext>
            </a:extLst>
          </p:cNvPr>
          <p:cNvPicPr>
            <a:picLocks/>
          </p:cNvPicPr>
          <p:nvPr/>
        </p:nvPicPr>
        <p:blipFill rotWithShape="1">
          <a:blip r:embed="rId2"/>
          <a:srcRect t="1024" r="25241" b="95862"/>
          <a:stretch/>
        </p:blipFill>
        <p:spPr>
          <a:xfrm>
            <a:off x="4547874" y="1842314"/>
            <a:ext cx="6805925" cy="288859"/>
          </a:xfrm>
          <a:prstGeom prst="rect">
            <a:avLst/>
          </a:prstGeom>
          <a:ln w="15875">
            <a:solidFill>
              <a:schemeClr val="tx1"/>
            </a:solidFill>
          </a:ln>
        </p:spPr>
      </p:pic>
      <p:pic>
        <p:nvPicPr>
          <p:cNvPr id="6" name="Content Placeholder 3">
            <a:extLst>
              <a:ext uri="{FF2B5EF4-FFF2-40B4-BE49-F238E27FC236}">
                <a16:creationId xmlns:a16="http://schemas.microsoft.com/office/drawing/2014/main" id="{7EDBF661-AC9A-4577-AAD3-F6EF83108D28}"/>
              </a:ext>
            </a:extLst>
          </p:cNvPr>
          <p:cNvPicPr>
            <a:picLocks/>
          </p:cNvPicPr>
          <p:nvPr/>
        </p:nvPicPr>
        <p:blipFill rotWithShape="1">
          <a:blip r:embed="rId3"/>
          <a:srcRect t="1087" r="56559" b="95814"/>
          <a:stretch/>
        </p:blipFill>
        <p:spPr>
          <a:xfrm>
            <a:off x="838201" y="1832375"/>
            <a:ext cx="3675614" cy="295225"/>
          </a:xfrm>
          <a:prstGeom prst="rect">
            <a:avLst/>
          </a:prstGeom>
          <a:solidFill>
            <a:schemeClr val="tx1"/>
          </a:solidFill>
          <a:ln>
            <a:solidFill>
              <a:schemeClr val="tx1"/>
            </a:solidFill>
          </a:ln>
        </p:spPr>
      </p:pic>
      <p:pic>
        <p:nvPicPr>
          <p:cNvPr id="8" name="Content Placeholder 3">
            <a:extLst>
              <a:ext uri="{FF2B5EF4-FFF2-40B4-BE49-F238E27FC236}">
                <a16:creationId xmlns:a16="http://schemas.microsoft.com/office/drawing/2014/main" id="{AE19D706-2DFB-4E83-A6CB-6ACA8AE0E7A1}"/>
              </a:ext>
            </a:extLst>
          </p:cNvPr>
          <p:cNvPicPr>
            <a:picLocks/>
          </p:cNvPicPr>
          <p:nvPr/>
        </p:nvPicPr>
        <p:blipFill rotWithShape="1">
          <a:blip r:embed="rId3"/>
          <a:srcRect l="42223" t="44483" b="1"/>
          <a:stretch/>
        </p:blipFill>
        <p:spPr>
          <a:xfrm>
            <a:off x="835506" y="2158606"/>
            <a:ext cx="3675614" cy="3891534"/>
          </a:xfrm>
          <a:prstGeom prst="rect">
            <a:avLst/>
          </a:prstGeom>
          <a:solidFill>
            <a:schemeClr val="tx1"/>
          </a:solidFill>
          <a:ln>
            <a:solidFill>
              <a:schemeClr val="tx1"/>
            </a:solidFill>
          </a:ln>
        </p:spPr>
      </p:pic>
      <p:pic>
        <p:nvPicPr>
          <p:cNvPr id="10" name="Content Placeholder 3">
            <a:extLst>
              <a:ext uri="{FF2B5EF4-FFF2-40B4-BE49-F238E27FC236}">
                <a16:creationId xmlns:a16="http://schemas.microsoft.com/office/drawing/2014/main" id="{96C7991E-B8A8-4B2A-9441-A404CF76A53D}"/>
              </a:ext>
            </a:extLst>
          </p:cNvPr>
          <p:cNvPicPr>
            <a:picLocks/>
          </p:cNvPicPr>
          <p:nvPr/>
        </p:nvPicPr>
        <p:blipFill rotWithShape="1">
          <a:blip r:embed="rId2"/>
          <a:srcRect t="43448" r="9532" b="-1"/>
          <a:stretch/>
        </p:blipFill>
        <p:spPr>
          <a:xfrm>
            <a:off x="4547874" y="2127600"/>
            <a:ext cx="6805926" cy="3922540"/>
          </a:xfrm>
          <a:prstGeom prst="rect">
            <a:avLst/>
          </a:prstGeom>
          <a:ln w="15875">
            <a:solidFill>
              <a:schemeClr val="tx1"/>
            </a:solidFill>
          </a:ln>
        </p:spPr>
      </p:pic>
    </p:spTree>
    <p:extLst>
      <p:ext uri="{BB962C8B-B14F-4D97-AF65-F5344CB8AC3E}">
        <p14:creationId xmlns:p14="http://schemas.microsoft.com/office/powerpoint/2010/main" val="2578176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Column Summary Statistics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6" name="Content Placeholder 3">
            <a:extLst>
              <a:ext uri="{FF2B5EF4-FFF2-40B4-BE49-F238E27FC236}">
                <a16:creationId xmlns:a16="http://schemas.microsoft.com/office/drawing/2014/main" id="{C7D2E24B-8108-42F1-AE52-2431BB3C460B}"/>
              </a:ext>
            </a:extLst>
          </p:cNvPr>
          <p:cNvPicPr>
            <a:picLocks/>
          </p:cNvPicPr>
          <p:nvPr/>
        </p:nvPicPr>
        <p:blipFill>
          <a:blip r:embed="rId2"/>
          <a:stretch>
            <a:fillRect/>
          </a:stretch>
        </p:blipFill>
        <p:spPr>
          <a:xfrm>
            <a:off x="838198" y="1828799"/>
            <a:ext cx="5257802" cy="2112264"/>
          </a:xfrm>
          <a:prstGeom prst="rect">
            <a:avLst/>
          </a:prstGeom>
          <a:ln w="19050">
            <a:solidFill>
              <a:schemeClr val="tx1"/>
            </a:solidFill>
          </a:ln>
        </p:spPr>
      </p:pic>
      <p:pic>
        <p:nvPicPr>
          <p:cNvPr id="7" name="Picture 6">
            <a:extLst>
              <a:ext uri="{FF2B5EF4-FFF2-40B4-BE49-F238E27FC236}">
                <a16:creationId xmlns:a16="http://schemas.microsoft.com/office/drawing/2014/main" id="{85C29B30-80D1-4418-BA63-B8D7282DF98F}"/>
              </a:ext>
            </a:extLst>
          </p:cNvPr>
          <p:cNvPicPr/>
          <p:nvPr/>
        </p:nvPicPr>
        <p:blipFill>
          <a:blip r:embed="rId3"/>
          <a:stretch>
            <a:fillRect/>
          </a:stretch>
        </p:blipFill>
        <p:spPr>
          <a:xfrm>
            <a:off x="838198" y="4001294"/>
            <a:ext cx="5257802" cy="2175669"/>
          </a:xfrm>
          <a:prstGeom prst="rect">
            <a:avLst/>
          </a:prstGeom>
          <a:ln w="15875">
            <a:solidFill>
              <a:schemeClr val="tx1"/>
            </a:solidFill>
          </a:ln>
        </p:spPr>
      </p:pic>
      <p:pic>
        <p:nvPicPr>
          <p:cNvPr id="8" name="Content Placeholder 3">
            <a:extLst>
              <a:ext uri="{FF2B5EF4-FFF2-40B4-BE49-F238E27FC236}">
                <a16:creationId xmlns:a16="http://schemas.microsoft.com/office/drawing/2014/main" id="{8CA65F27-E23C-4AFA-B0EA-0D107B6D5395}"/>
              </a:ext>
            </a:extLst>
          </p:cNvPr>
          <p:cNvPicPr>
            <a:picLocks/>
          </p:cNvPicPr>
          <p:nvPr/>
        </p:nvPicPr>
        <p:blipFill>
          <a:blip r:embed="rId4"/>
          <a:stretch>
            <a:fillRect/>
          </a:stretch>
        </p:blipFill>
        <p:spPr>
          <a:xfrm>
            <a:off x="6157414" y="1837789"/>
            <a:ext cx="5196385" cy="2112264"/>
          </a:xfrm>
          <a:prstGeom prst="rect">
            <a:avLst/>
          </a:prstGeom>
          <a:ln w="15875">
            <a:solidFill>
              <a:schemeClr val="tx1"/>
            </a:solidFill>
          </a:ln>
        </p:spPr>
      </p:pic>
      <p:pic>
        <p:nvPicPr>
          <p:cNvPr id="9" name="Picture 8">
            <a:extLst>
              <a:ext uri="{FF2B5EF4-FFF2-40B4-BE49-F238E27FC236}">
                <a16:creationId xmlns:a16="http://schemas.microsoft.com/office/drawing/2014/main" id="{474925A0-8544-465E-960C-108977FCE246}"/>
              </a:ext>
            </a:extLst>
          </p:cNvPr>
          <p:cNvPicPr/>
          <p:nvPr/>
        </p:nvPicPr>
        <p:blipFill>
          <a:blip r:embed="rId5"/>
          <a:stretch>
            <a:fillRect/>
          </a:stretch>
        </p:blipFill>
        <p:spPr>
          <a:xfrm>
            <a:off x="6157414" y="4001294"/>
            <a:ext cx="5196385" cy="2175669"/>
          </a:xfrm>
          <a:prstGeom prst="rect">
            <a:avLst/>
          </a:prstGeom>
          <a:ln w="15875">
            <a:solidFill>
              <a:schemeClr val="tx1"/>
            </a:solidFill>
          </a:ln>
        </p:spPr>
      </p:pic>
    </p:spTree>
    <p:extLst>
      <p:ext uri="{BB962C8B-B14F-4D97-AF65-F5344CB8AC3E}">
        <p14:creationId xmlns:p14="http://schemas.microsoft.com/office/powerpoint/2010/main" val="1363160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Column Summary Statistics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10" name="Content Placeholder 3">
            <a:extLst>
              <a:ext uri="{FF2B5EF4-FFF2-40B4-BE49-F238E27FC236}">
                <a16:creationId xmlns:a16="http://schemas.microsoft.com/office/drawing/2014/main" id="{FDDEF239-060C-460A-92B9-79C72E4DCF72}"/>
              </a:ext>
            </a:extLst>
          </p:cNvPr>
          <p:cNvPicPr>
            <a:picLocks/>
          </p:cNvPicPr>
          <p:nvPr/>
        </p:nvPicPr>
        <p:blipFill>
          <a:blip r:embed="rId2"/>
          <a:stretch>
            <a:fillRect/>
          </a:stretch>
        </p:blipFill>
        <p:spPr>
          <a:xfrm>
            <a:off x="838198" y="1825625"/>
            <a:ext cx="5257802" cy="2108201"/>
          </a:xfrm>
          <a:prstGeom prst="rect">
            <a:avLst/>
          </a:prstGeom>
          <a:ln w="15875">
            <a:solidFill>
              <a:schemeClr val="tx1"/>
            </a:solidFill>
          </a:ln>
        </p:spPr>
      </p:pic>
      <p:pic>
        <p:nvPicPr>
          <p:cNvPr id="11" name="Picture 10">
            <a:extLst>
              <a:ext uri="{FF2B5EF4-FFF2-40B4-BE49-F238E27FC236}">
                <a16:creationId xmlns:a16="http://schemas.microsoft.com/office/drawing/2014/main" id="{3F85C4CA-7DF1-40CB-8668-50836EB32564}"/>
              </a:ext>
            </a:extLst>
          </p:cNvPr>
          <p:cNvPicPr/>
          <p:nvPr/>
        </p:nvPicPr>
        <p:blipFill>
          <a:blip r:embed="rId3"/>
          <a:stretch>
            <a:fillRect/>
          </a:stretch>
        </p:blipFill>
        <p:spPr>
          <a:xfrm>
            <a:off x="6157414" y="1825625"/>
            <a:ext cx="5196385" cy="2108201"/>
          </a:xfrm>
          <a:prstGeom prst="rect">
            <a:avLst/>
          </a:prstGeom>
          <a:ln w="15875">
            <a:solidFill>
              <a:schemeClr val="tx1"/>
            </a:solidFill>
          </a:ln>
        </p:spPr>
      </p:pic>
      <p:pic>
        <p:nvPicPr>
          <p:cNvPr id="12" name="Content Placeholder 3">
            <a:extLst>
              <a:ext uri="{FF2B5EF4-FFF2-40B4-BE49-F238E27FC236}">
                <a16:creationId xmlns:a16="http://schemas.microsoft.com/office/drawing/2014/main" id="{C6CA85F1-F0A9-4BF3-B50C-4AB1B72A18C8}"/>
              </a:ext>
            </a:extLst>
          </p:cNvPr>
          <p:cNvPicPr>
            <a:picLocks/>
          </p:cNvPicPr>
          <p:nvPr/>
        </p:nvPicPr>
        <p:blipFill>
          <a:blip r:embed="rId4"/>
          <a:stretch>
            <a:fillRect/>
          </a:stretch>
        </p:blipFill>
        <p:spPr>
          <a:xfrm>
            <a:off x="838198" y="4001294"/>
            <a:ext cx="5257802" cy="2175669"/>
          </a:xfrm>
          <a:prstGeom prst="rect">
            <a:avLst/>
          </a:prstGeom>
          <a:ln w="15875">
            <a:solidFill>
              <a:schemeClr val="tx1"/>
            </a:solidFill>
          </a:ln>
        </p:spPr>
      </p:pic>
      <p:pic>
        <p:nvPicPr>
          <p:cNvPr id="13" name="Picture 12">
            <a:extLst>
              <a:ext uri="{FF2B5EF4-FFF2-40B4-BE49-F238E27FC236}">
                <a16:creationId xmlns:a16="http://schemas.microsoft.com/office/drawing/2014/main" id="{1517F192-C6F1-433A-B6BB-5C5EA3E38EEC}"/>
              </a:ext>
            </a:extLst>
          </p:cNvPr>
          <p:cNvPicPr/>
          <p:nvPr/>
        </p:nvPicPr>
        <p:blipFill>
          <a:blip r:embed="rId5"/>
          <a:stretch>
            <a:fillRect/>
          </a:stretch>
        </p:blipFill>
        <p:spPr>
          <a:xfrm>
            <a:off x="6157414" y="4001294"/>
            <a:ext cx="5196385" cy="2175669"/>
          </a:xfrm>
          <a:prstGeom prst="rect">
            <a:avLst/>
          </a:prstGeom>
          <a:ln w="15875">
            <a:solidFill>
              <a:schemeClr val="tx1"/>
            </a:solidFill>
          </a:ln>
        </p:spPr>
      </p:pic>
    </p:spTree>
    <p:extLst>
      <p:ext uri="{BB962C8B-B14F-4D97-AF65-F5344CB8AC3E}">
        <p14:creationId xmlns:p14="http://schemas.microsoft.com/office/powerpoint/2010/main" val="83325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a:xfrm>
            <a:off x="1762125" y="2600325"/>
            <a:ext cx="9591674" cy="3576637"/>
          </a:xfrm>
        </p:spPr>
        <p:txBody>
          <a:bodyPr>
            <a:normAutofit/>
          </a:bodyPr>
          <a:lstStyle/>
          <a:p>
            <a:pPr algn="just"/>
            <a:r>
              <a:rPr lang="en-US" sz="2400" dirty="0">
                <a:latin typeface="Calibri" panose="020F0502020204030204" pitchFamily="34" charset="0"/>
                <a:cs typeface="Calibri" panose="020F0502020204030204" pitchFamily="34" charset="0"/>
              </a:rPr>
              <a:t>Overview of Naval Propulsion System</a:t>
            </a:r>
          </a:p>
          <a:p>
            <a:pPr algn="just"/>
            <a:r>
              <a:rPr lang="en-US" sz="2400" dirty="0">
                <a:latin typeface="Calibri" panose="020F0502020204030204" pitchFamily="34" charset="0"/>
                <a:cs typeface="Calibri" panose="020F0502020204030204" pitchFamily="34" charset="0"/>
              </a:rPr>
              <a:t>Need for Maintenance</a:t>
            </a:r>
          </a:p>
          <a:p>
            <a:pPr algn="just"/>
            <a:r>
              <a:rPr lang="en-US" sz="2400" dirty="0">
                <a:latin typeface="Calibri" panose="020F0502020204030204" pitchFamily="34" charset="0"/>
                <a:cs typeface="Calibri" panose="020F0502020204030204" pitchFamily="34" charset="0"/>
              </a:rPr>
              <a:t>Overview of Data</a:t>
            </a:r>
          </a:p>
          <a:p>
            <a:pPr algn="just"/>
            <a:r>
              <a:rPr lang="en-US" sz="2400" dirty="0">
                <a:latin typeface="Calibri" panose="020F0502020204030204" pitchFamily="34" charset="0"/>
                <a:cs typeface="Calibri" panose="020F0502020204030204" pitchFamily="34" charset="0"/>
              </a:rPr>
              <a:t>SEMMA Approach</a:t>
            </a:r>
          </a:p>
          <a:p>
            <a:pPr algn="just"/>
            <a:r>
              <a:rPr lang="en-US" sz="2400" dirty="0">
                <a:latin typeface="Calibri" panose="020F0502020204030204" pitchFamily="34" charset="0"/>
                <a:cs typeface="Calibri" panose="020F0502020204030204" pitchFamily="34" charset="0"/>
              </a:rPr>
              <a:t>Conclusion</a:t>
            </a:r>
          </a:p>
          <a:p>
            <a:pPr algn="just"/>
            <a:endParaRPr lang="en-US" sz="2400" dirty="0">
              <a:latin typeface="Calibri" panose="020F0502020204030204" pitchFamily="34" charset="0"/>
              <a:cs typeface="Calibri" panose="020F0502020204030204" pitchFamily="34" charset="0"/>
            </a:endParaRPr>
          </a:p>
        </p:txBody>
      </p:sp>
      <p:sp>
        <p:nvSpPr>
          <p:cNvPr id="6" name="Title 3">
            <a:extLst>
              <a:ext uri="{FF2B5EF4-FFF2-40B4-BE49-F238E27FC236}">
                <a16:creationId xmlns:a16="http://schemas.microsoft.com/office/drawing/2014/main" id="{956D021E-2CEE-4433-A936-3ADA29ACE6ED}"/>
              </a:ext>
            </a:extLst>
          </p:cNvPr>
          <p:cNvSpPr txBox="1">
            <a:spLocks/>
          </p:cNvSpPr>
          <p:nvPr/>
        </p:nvSpPr>
        <p:spPr>
          <a:xfrm>
            <a:off x="1485900" y="1257299"/>
            <a:ext cx="9867899" cy="11049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t>Agenda</a:t>
            </a:r>
          </a:p>
        </p:txBody>
      </p:sp>
      <p:sp>
        <p:nvSpPr>
          <p:cNvPr id="7" name="Rectangle 6">
            <a:extLst>
              <a:ext uri="{FF2B5EF4-FFF2-40B4-BE49-F238E27FC236}">
                <a16:creationId xmlns:a16="http://schemas.microsoft.com/office/drawing/2014/main" id="{39641462-5EB4-41DA-92B4-A063E3FF23B1}"/>
              </a:ext>
            </a:extLst>
          </p:cNvPr>
          <p:cNvSpPr/>
          <p:nvPr/>
        </p:nvSpPr>
        <p:spPr>
          <a:xfrm>
            <a:off x="1440180" y="1628775"/>
            <a:ext cx="45719" cy="6953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89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Column Summary Statistics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14" name="Content Placeholder 3">
            <a:extLst>
              <a:ext uri="{FF2B5EF4-FFF2-40B4-BE49-F238E27FC236}">
                <a16:creationId xmlns:a16="http://schemas.microsoft.com/office/drawing/2014/main" id="{403369A0-8251-4220-84B2-A44C2BB11032}"/>
              </a:ext>
            </a:extLst>
          </p:cNvPr>
          <p:cNvPicPr>
            <a:picLocks/>
          </p:cNvPicPr>
          <p:nvPr/>
        </p:nvPicPr>
        <p:blipFill>
          <a:blip r:embed="rId2"/>
          <a:stretch>
            <a:fillRect/>
          </a:stretch>
        </p:blipFill>
        <p:spPr>
          <a:xfrm>
            <a:off x="838198" y="1825625"/>
            <a:ext cx="5257802" cy="2108201"/>
          </a:xfrm>
          <a:prstGeom prst="rect">
            <a:avLst/>
          </a:prstGeom>
          <a:ln w="15875">
            <a:solidFill>
              <a:schemeClr val="tx1"/>
            </a:solidFill>
          </a:ln>
        </p:spPr>
      </p:pic>
      <p:pic>
        <p:nvPicPr>
          <p:cNvPr id="15" name="Picture 14">
            <a:extLst>
              <a:ext uri="{FF2B5EF4-FFF2-40B4-BE49-F238E27FC236}">
                <a16:creationId xmlns:a16="http://schemas.microsoft.com/office/drawing/2014/main" id="{0704F0CE-9571-4486-8038-2559925F0B05}"/>
              </a:ext>
            </a:extLst>
          </p:cNvPr>
          <p:cNvPicPr/>
          <p:nvPr/>
        </p:nvPicPr>
        <p:blipFill>
          <a:blip r:embed="rId3"/>
          <a:stretch>
            <a:fillRect/>
          </a:stretch>
        </p:blipFill>
        <p:spPr>
          <a:xfrm>
            <a:off x="6157414" y="1825625"/>
            <a:ext cx="5196385" cy="2108201"/>
          </a:xfrm>
          <a:prstGeom prst="rect">
            <a:avLst/>
          </a:prstGeom>
          <a:ln w="15875">
            <a:solidFill>
              <a:schemeClr val="tx1"/>
            </a:solidFill>
          </a:ln>
        </p:spPr>
      </p:pic>
      <p:pic>
        <p:nvPicPr>
          <p:cNvPr id="16" name="Content Placeholder 6">
            <a:extLst>
              <a:ext uri="{FF2B5EF4-FFF2-40B4-BE49-F238E27FC236}">
                <a16:creationId xmlns:a16="http://schemas.microsoft.com/office/drawing/2014/main" id="{E7798544-C67A-4CDD-8B64-82306E5621EB}"/>
              </a:ext>
            </a:extLst>
          </p:cNvPr>
          <p:cNvPicPr>
            <a:picLocks/>
          </p:cNvPicPr>
          <p:nvPr/>
        </p:nvPicPr>
        <p:blipFill>
          <a:blip r:embed="rId4"/>
          <a:stretch>
            <a:fillRect/>
          </a:stretch>
        </p:blipFill>
        <p:spPr>
          <a:xfrm>
            <a:off x="838198" y="4000500"/>
            <a:ext cx="5257802" cy="2176462"/>
          </a:xfrm>
          <a:prstGeom prst="rect">
            <a:avLst/>
          </a:prstGeom>
          <a:ln w="15875">
            <a:solidFill>
              <a:schemeClr val="tx1"/>
            </a:solidFill>
          </a:ln>
        </p:spPr>
      </p:pic>
      <p:pic>
        <p:nvPicPr>
          <p:cNvPr id="17" name="Picture 16">
            <a:extLst>
              <a:ext uri="{FF2B5EF4-FFF2-40B4-BE49-F238E27FC236}">
                <a16:creationId xmlns:a16="http://schemas.microsoft.com/office/drawing/2014/main" id="{9F356AFD-74F2-4F34-AFDF-17796AE74873}"/>
              </a:ext>
            </a:extLst>
          </p:cNvPr>
          <p:cNvPicPr/>
          <p:nvPr/>
        </p:nvPicPr>
        <p:blipFill>
          <a:blip r:embed="rId5"/>
          <a:stretch>
            <a:fillRect/>
          </a:stretch>
        </p:blipFill>
        <p:spPr>
          <a:xfrm>
            <a:off x="6157414" y="4000500"/>
            <a:ext cx="5196385" cy="2176461"/>
          </a:xfrm>
          <a:prstGeom prst="rect">
            <a:avLst/>
          </a:prstGeom>
          <a:ln w="15875">
            <a:solidFill>
              <a:schemeClr val="tx1"/>
            </a:solidFill>
          </a:ln>
        </p:spPr>
      </p:pic>
    </p:spTree>
    <p:extLst>
      <p:ext uri="{BB962C8B-B14F-4D97-AF65-F5344CB8AC3E}">
        <p14:creationId xmlns:p14="http://schemas.microsoft.com/office/powerpoint/2010/main" val="34549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Column Summary Statistics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10" name="Content Placeholder 3">
            <a:extLst>
              <a:ext uri="{FF2B5EF4-FFF2-40B4-BE49-F238E27FC236}">
                <a16:creationId xmlns:a16="http://schemas.microsoft.com/office/drawing/2014/main" id="{5C912846-B555-41CB-887E-50D659B091B0}"/>
              </a:ext>
            </a:extLst>
          </p:cNvPr>
          <p:cNvPicPr>
            <a:picLocks/>
          </p:cNvPicPr>
          <p:nvPr/>
        </p:nvPicPr>
        <p:blipFill>
          <a:blip r:embed="rId2"/>
          <a:stretch>
            <a:fillRect/>
          </a:stretch>
        </p:blipFill>
        <p:spPr>
          <a:xfrm>
            <a:off x="838196" y="1835979"/>
            <a:ext cx="5257802" cy="2108201"/>
          </a:xfrm>
          <a:prstGeom prst="rect">
            <a:avLst/>
          </a:prstGeom>
          <a:ln w="15875">
            <a:solidFill>
              <a:schemeClr val="tx1"/>
            </a:solidFill>
          </a:ln>
        </p:spPr>
      </p:pic>
      <p:pic>
        <p:nvPicPr>
          <p:cNvPr id="11" name="Picture 10">
            <a:extLst>
              <a:ext uri="{FF2B5EF4-FFF2-40B4-BE49-F238E27FC236}">
                <a16:creationId xmlns:a16="http://schemas.microsoft.com/office/drawing/2014/main" id="{C08839BA-0291-4555-96EC-9F8E40092A79}"/>
              </a:ext>
            </a:extLst>
          </p:cNvPr>
          <p:cNvPicPr/>
          <p:nvPr/>
        </p:nvPicPr>
        <p:blipFill>
          <a:blip r:embed="rId3"/>
          <a:stretch>
            <a:fillRect/>
          </a:stretch>
        </p:blipFill>
        <p:spPr>
          <a:xfrm>
            <a:off x="6157413" y="1835976"/>
            <a:ext cx="5196385" cy="2108203"/>
          </a:xfrm>
          <a:prstGeom prst="rect">
            <a:avLst/>
          </a:prstGeom>
          <a:ln w="15875">
            <a:solidFill>
              <a:schemeClr val="tx1"/>
            </a:solidFill>
          </a:ln>
        </p:spPr>
      </p:pic>
      <p:pic>
        <p:nvPicPr>
          <p:cNvPr id="13" name="Content Placeholder 3">
            <a:extLst>
              <a:ext uri="{FF2B5EF4-FFF2-40B4-BE49-F238E27FC236}">
                <a16:creationId xmlns:a16="http://schemas.microsoft.com/office/drawing/2014/main" id="{6DEC0AC7-5518-4214-B732-B52DD7114DDE}"/>
              </a:ext>
            </a:extLst>
          </p:cNvPr>
          <p:cNvPicPr>
            <a:picLocks/>
          </p:cNvPicPr>
          <p:nvPr/>
        </p:nvPicPr>
        <p:blipFill>
          <a:blip r:embed="rId4"/>
          <a:stretch>
            <a:fillRect/>
          </a:stretch>
        </p:blipFill>
        <p:spPr>
          <a:xfrm>
            <a:off x="838196" y="4000499"/>
            <a:ext cx="5257803" cy="2176462"/>
          </a:xfrm>
          <a:prstGeom prst="rect">
            <a:avLst/>
          </a:prstGeom>
          <a:ln w="15875">
            <a:solidFill>
              <a:schemeClr val="tx1"/>
            </a:solidFill>
          </a:ln>
        </p:spPr>
      </p:pic>
      <p:pic>
        <p:nvPicPr>
          <p:cNvPr id="18" name="Content Placeholder 3">
            <a:extLst>
              <a:ext uri="{FF2B5EF4-FFF2-40B4-BE49-F238E27FC236}">
                <a16:creationId xmlns:a16="http://schemas.microsoft.com/office/drawing/2014/main" id="{E4D42BC6-E29A-4346-BC18-C8AB2DC40AC2}"/>
              </a:ext>
            </a:extLst>
          </p:cNvPr>
          <p:cNvPicPr>
            <a:picLocks/>
          </p:cNvPicPr>
          <p:nvPr/>
        </p:nvPicPr>
        <p:blipFill rotWithShape="1">
          <a:blip r:embed="rId5"/>
          <a:srcRect t="10454"/>
          <a:stretch/>
        </p:blipFill>
        <p:spPr>
          <a:xfrm>
            <a:off x="6157413" y="4000498"/>
            <a:ext cx="5196385" cy="2186815"/>
          </a:xfrm>
          <a:prstGeom prst="rect">
            <a:avLst/>
          </a:prstGeom>
          <a:ln w="19050">
            <a:solidFill>
              <a:schemeClr val="tx1"/>
            </a:solidFill>
          </a:ln>
        </p:spPr>
      </p:pic>
    </p:spTree>
    <p:extLst>
      <p:ext uri="{BB962C8B-B14F-4D97-AF65-F5344CB8AC3E}">
        <p14:creationId xmlns:p14="http://schemas.microsoft.com/office/powerpoint/2010/main" val="312353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Column Summary Statistics</a:t>
            </a:r>
          </a:p>
        </p:txBody>
      </p:sp>
      <p:pic>
        <p:nvPicPr>
          <p:cNvPr id="12" name="Content Placeholder 11">
            <a:extLst>
              <a:ext uri="{FF2B5EF4-FFF2-40B4-BE49-F238E27FC236}">
                <a16:creationId xmlns:a16="http://schemas.microsoft.com/office/drawing/2014/main" id="{0819A1AE-8F99-4810-A2E6-7EA40294FC64}"/>
              </a:ext>
            </a:extLst>
          </p:cNvPr>
          <p:cNvPicPr>
            <a:picLocks noGrp="1"/>
          </p:cNvPicPr>
          <p:nvPr>
            <p:ph idx="1"/>
          </p:nvPr>
        </p:nvPicPr>
        <p:blipFill>
          <a:blip r:embed="rId2"/>
          <a:stretch>
            <a:fillRect/>
          </a:stretch>
        </p:blipFill>
        <p:spPr>
          <a:xfrm>
            <a:off x="838200" y="1835976"/>
            <a:ext cx="5257800" cy="2108203"/>
          </a:xfrm>
          <a:prstGeom prst="rect">
            <a:avLst/>
          </a:prstGeom>
          <a:ln w="15875">
            <a:solidFill>
              <a:schemeClr val="tx1"/>
            </a:solidFill>
          </a:ln>
        </p:spPr>
      </p:pic>
      <p:pic>
        <p:nvPicPr>
          <p:cNvPr id="14" name="Picture 13">
            <a:extLst>
              <a:ext uri="{FF2B5EF4-FFF2-40B4-BE49-F238E27FC236}">
                <a16:creationId xmlns:a16="http://schemas.microsoft.com/office/drawing/2014/main" id="{79AA1180-1B49-4BED-B86B-84D1698C5507}"/>
              </a:ext>
            </a:extLst>
          </p:cNvPr>
          <p:cNvPicPr/>
          <p:nvPr/>
        </p:nvPicPr>
        <p:blipFill>
          <a:blip r:embed="rId3"/>
          <a:stretch>
            <a:fillRect/>
          </a:stretch>
        </p:blipFill>
        <p:spPr>
          <a:xfrm>
            <a:off x="6162675" y="1835976"/>
            <a:ext cx="5191125" cy="2108203"/>
          </a:xfrm>
          <a:prstGeom prst="rect">
            <a:avLst/>
          </a:prstGeom>
          <a:ln w="19050">
            <a:solidFill>
              <a:schemeClr val="tx1"/>
            </a:solidFill>
          </a:ln>
        </p:spPr>
      </p:pic>
    </p:spTree>
    <p:extLst>
      <p:ext uri="{BB962C8B-B14F-4D97-AF65-F5344CB8AC3E}">
        <p14:creationId xmlns:p14="http://schemas.microsoft.com/office/powerpoint/2010/main" val="55515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Step 3: Modify</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The Modify phase contains methods to select, create and transform variables in preparation for data modeling.</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We transformed the fields to model our data in such a way that we can easily determine the values of GT Compressor decay state coefficient and GT Turbine decay state coefficient</a:t>
            </a:r>
          </a:p>
        </p:txBody>
      </p:sp>
    </p:spTree>
    <p:extLst>
      <p:ext uri="{BB962C8B-B14F-4D97-AF65-F5344CB8AC3E}">
        <p14:creationId xmlns:p14="http://schemas.microsoft.com/office/powerpoint/2010/main" val="1445336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Modified Columns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r>
              <a:rPr lang="en-US" sz="2400" dirty="0">
                <a:latin typeface="Calibri" panose="020F0502020204030204" pitchFamily="34" charset="0"/>
                <a:cs typeface="Calibri" panose="020F0502020204030204" pitchFamily="34" charset="0"/>
              </a:rPr>
              <a:t>GT Compressor Decay Flag =</a:t>
            </a: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marL="0" indent="0" algn="just">
              <a:buNone/>
            </a:pPr>
            <a:r>
              <a:rPr lang="en-US" sz="2400" dirty="0">
                <a:latin typeface="Calibri" panose="020F0502020204030204" pitchFamily="34" charset="0"/>
                <a:cs typeface="Calibri" panose="020F0502020204030204" pitchFamily="34" charset="0"/>
              </a:rPr>
              <a:t>GT Turbine Decay Flag =</a:t>
            </a:r>
          </a:p>
        </p:txBody>
      </p:sp>
      <p:pic>
        <p:nvPicPr>
          <p:cNvPr id="6" name="Content Placeholder 7">
            <a:extLst>
              <a:ext uri="{FF2B5EF4-FFF2-40B4-BE49-F238E27FC236}">
                <a16:creationId xmlns:a16="http://schemas.microsoft.com/office/drawing/2014/main" id="{05961508-598C-4DBF-863F-DE7BA31A2DFC}"/>
              </a:ext>
            </a:extLst>
          </p:cNvPr>
          <p:cNvPicPr>
            <a:picLocks noChangeAspect="1"/>
          </p:cNvPicPr>
          <p:nvPr/>
        </p:nvPicPr>
        <p:blipFill rotWithShape="1">
          <a:blip r:embed="rId2">
            <a:clrChange>
              <a:clrFrom>
                <a:srgbClr val="FFFFFF"/>
              </a:clrFrom>
              <a:clrTo>
                <a:srgbClr val="FFFFFF">
                  <a:alpha val="0"/>
                </a:srgbClr>
              </a:clrTo>
            </a:clrChange>
          </a:blip>
          <a:srcRect l="2736" t="15615" r="1247" b="54121"/>
          <a:stretch/>
        </p:blipFill>
        <p:spPr>
          <a:xfrm>
            <a:off x="838200" y="2214483"/>
            <a:ext cx="9029701" cy="1316912"/>
          </a:xfrm>
          <a:prstGeom prst="rect">
            <a:avLst/>
          </a:prstGeom>
        </p:spPr>
      </p:pic>
      <p:pic>
        <p:nvPicPr>
          <p:cNvPr id="7" name="Content Placeholder 7">
            <a:extLst>
              <a:ext uri="{FF2B5EF4-FFF2-40B4-BE49-F238E27FC236}">
                <a16:creationId xmlns:a16="http://schemas.microsoft.com/office/drawing/2014/main" id="{CE319000-155F-444A-8EC6-BD86374D2635}"/>
              </a:ext>
            </a:extLst>
          </p:cNvPr>
          <p:cNvPicPr>
            <a:picLocks noChangeAspect="1"/>
          </p:cNvPicPr>
          <p:nvPr/>
        </p:nvPicPr>
        <p:blipFill rotWithShape="1">
          <a:blip r:embed="rId2">
            <a:clrChange>
              <a:clrFrom>
                <a:srgbClr val="FFFFFF"/>
              </a:clrFrom>
              <a:clrTo>
                <a:srgbClr val="FFFFFF">
                  <a:alpha val="0"/>
                </a:srgbClr>
              </a:clrTo>
            </a:clrChange>
          </a:blip>
          <a:srcRect l="3105" t="56850" r="877" b="9058"/>
          <a:stretch/>
        </p:blipFill>
        <p:spPr>
          <a:xfrm>
            <a:off x="830709" y="4001294"/>
            <a:ext cx="9044682" cy="1485899"/>
          </a:xfrm>
          <a:prstGeom prst="rect">
            <a:avLst/>
          </a:prstGeom>
        </p:spPr>
      </p:pic>
    </p:spTree>
    <p:extLst>
      <p:ext uri="{BB962C8B-B14F-4D97-AF65-F5344CB8AC3E}">
        <p14:creationId xmlns:p14="http://schemas.microsoft.com/office/powerpoint/2010/main" val="85277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Step 4: Model</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In the Model phase the focus is on applying various modeling (data mining) techniques on the prepared variables in order to create models that possibly provide the desired outcome.</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We used the multivariate components method and then Principal Components to model the data in such a way that we choose the least redundant predictors and get the best out of the data.</a:t>
            </a:r>
          </a:p>
        </p:txBody>
      </p:sp>
    </p:spTree>
    <p:extLst>
      <p:ext uri="{BB962C8B-B14F-4D97-AF65-F5344CB8AC3E}">
        <p14:creationId xmlns:p14="http://schemas.microsoft.com/office/powerpoint/2010/main" val="2576810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Correlation Between Independent Variables</a:t>
            </a:r>
          </a:p>
        </p:txBody>
      </p:sp>
      <p:pic>
        <p:nvPicPr>
          <p:cNvPr id="7" name="Content Placeholder 3">
            <a:extLst>
              <a:ext uri="{FF2B5EF4-FFF2-40B4-BE49-F238E27FC236}">
                <a16:creationId xmlns:a16="http://schemas.microsoft.com/office/drawing/2014/main" id="{CE3023EA-F108-4CA8-92AF-D3CD2332ACB7}"/>
              </a:ext>
            </a:extLst>
          </p:cNvPr>
          <p:cNvPicPr>
            <a:picLocks/>
          </p:cNvPicPr>
          <p:nvPr/>
        </p:nvPicPr>
        <p:blipFill>
          <a:blip r:embed="rId2"/>
          <a:stretch>
            <a:fillRect/>
          </a:stretch>
        </p:blipFill>
        <p:spPr>
          <a:xfrm>
            <a:off x="838200" y="1825625"/>
            <a:ext cx="10515600" cy="2906172"/>
          </a:xfrm>
          <a:prstGeom prst="rect">
            <a:avLst/>
          </a:prstGeom>
          <a:ln w="19050">
            <a:solidFill>
              <a:schemeClr val="tx1"/>
            </a:solidFill>
          </a:ln>
        </p:spPr>
      </p:pic>
    </p:spTree>
    <p:extLst>
      <p:ext uri="{BB962C8B-B14F-4D97-AF65-F5344CB8AC3E}">
        <p14:creationId xmlns:p14="http://schemas.microsoft.com/office/powerpoint/2010/main" val="395642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Correlation Between Independent Variables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7" name="Content Placeholder 3">
            <a:extLst>
              <a:ext uri="{FF2B5EF4-FFF2-40B4-BE49-F238E27FC236}">
                <a16:creationId xmlns:a16="http://schemas.microsoft.com/office/drawing/2014/main" id="{DFDB7596-1A52-417B-BB92-171EC672CFB9}"/>
              </a:ext>
            </a:extLst>
          </p:cNvPr>
          <p:cNvPicPr>
            <a:picLocks/>
          </p:cNvPicPr>
          <p:nvPr/>
        </p:nvPicPr>
        <p:blipFill>
          <a:blip r:embed="rId2"/>
          <a:stretch>
            <a:fillRect/>
          </a:stretch>
        </p:blipFill>
        <p:spPr>
          <a:xfrm>
            <a:off x="838200" y="1825625"/>
            <a:ext cx="10515600" cy="2906172"/>
          </a:xfrm>
          <a:prstGeom prst="rect">
            <a:avLst/>
          </a:prstGeom>
          <a:ln w="19050">
            <a:solidFill>
              <a:schemeClr val="tx1"/>
            </a:solidFill>
          </a:ln>
        </p:spPr>
      </p:pic>
      <p:pic>
        <p:nvPicPr>
          <p:cNvPr id="9" name="Picture 8">
            <a:extLst>
              <a:ext uri="{FF2B5EF4-FFF2-40B4-BE49-F238E27FC236}">
                <a16:creationId xmlns:a16="http://schemas.microsoft.com/office/drawing/2014/main" id="{E4C02B5B-05CB-43F1-80FB-86B548D47D72}"/>
              </a:ext>
            </a:extLst>
          </p:cNvPr>
          <p:cNvPicPr/>
          <p:nvPr/>
        </p:nvPicPr>
        <p:blipFill>
          <a:blip r:embed="rId3"/>
          <a:stretch>
            <a:fillRect/>
          </a:stretch>
        </p:blipFill>
        <p:spPr>
          <a:xfrm>
            <a:off x="3267075" y="1845835"/>
            <a:ext cx="8086726" cy="2885962"/>
          </a:xfrm>
          <a:prstGeom prst="rect">
            <a:avLst/>
          </a:prstGeom>
        </p:spPr>
      </p:pic>
    </p:spTree>
    <p:extLst>
      <p:ext uri="{BB962C8B-B14F-4D97-AF65-F5344CB8AC3E}">
        <p14:creationId xmlns:p14="http://schemas.microsoft.com/office/powerpoint/2010/main" val="1605693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Correlation Between Independent Variables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7" name="Content Placeholder 3">
            <a:extLst>
              <a:ext uri="{FF2B5EF4-FFF2-40B4-BE49-F238E27FC236}">
                <a16:creationId xmlns:a16="http://schemas.microsoft.com/office/drawing/2014/main" id="{DFDB7596-1A52-417B-BB92-171EC672CFB9}"/>
              </a:ext>
            </a:extLst>
          </p:cNvPr>
          <p:cNvPicPr>
            <a:picLocks/>
          </p:cNvPicPr>
          <p:nvPr/>
        </p:nvPicPr>
        <p:blipFill>
          <a:blip r:embed="rId2"/>
          <a:stretch>
            <a:fillRect/>
          </a:stretch>
        </p:blipFill>
        <p:spPr>
          <a:xfrm>
            <a:off x="838200" y="1825625"/>
            <a:ext cx="10515600" cy="2906172"/>
          </a:xfrm>
          <a:prstGeom prst="rect">
            <a:avLst/>
          </a:prstGeom>
          <a:ln w="19050">
            <a:solidFill>
              <a:schemeClr val="tx1"/>
            </a:solidFill>
          </a:ln>
        </p:spPr>
      </p:pic>
      <p:pic>
        <p:nvPicPr>
          <p:cNvPr id="8" name="Picture 7">
            <a:extLst>
              <a:ext uri="{FF2B5EF4-FFF2-40B4-BE49-F238E27FC236}">
                <a16:creationId xmlns:a16="http://schemas.microsoft.com/office/drawing/2014/main" id="{60B868AD-D3E9-4A98-96F8-E439CCB21E1C}"/>
              </a:ext>
            </a:extLst>
          </p:cNvPr>
          <p:cNvPicPr/>
          <p:nvPr/>
        </p:nvPicPr>
        <p:blipFill>
          <a:blip r:embed="rId3"/>
          <a:stretch>
            <a:fillRect/>
          </a:stretch>
        </p:blipFill>
        <p:spPr>
          <a:xfrm>
            <a:off x="3235164" y="1837167"/>
            <a:ext cx="8118636" cy="2886173"/>
          </a:xfrm>
          <a:prstGeom prst="rect">
            <a:avLst/>
          </a:prstGeom>
        </p:spPr>
      </p:pic>
    </p:spTree>
    <p:extLst>
      <p:ext uri="{BB962C8B-B14F-4D97-AF65-F5344CB8AC3E}">
        <p14:creationId xmlns:p14="http://schemas.microsoft.com/office/powerpoint/2010/main" val="4126223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Principal Component Analysis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2066686-E7E2-4F0F-A04E-08A83F166CB1}"/>
              </a:ext>
            </a:extLst>
          </p:cNvPr>
          <p:cNvPicPr/>
          <p:nvPr/>
        </p:nvPicPr>
        <p:blipFill>
          <a:blip r:embed="rId2"/>
          <a:stretch>
            <a:fillRect/>
          </a:stretch>
        </p:blipFill>
        <p:spPr>
          <a:xfrm>
            <a:off x="1271587" y="1826088"/>
            <a:ext cx="9648825" cy="4350875"/>
          </a:xfrm>
          <a:prstGeom prst="rect">
            <a:avLst/>
          </a:prstGeom>
          <a:ln w="19050">
            <a:solidFill>
              <a:schemeClr val="tx1"/>
            </a:solidFill>
          </a:ln>
        </p:spPr>
      </p:pic>
    </p:spTree>
    <p:extLst>
      <p:ext uri="{BB962C8B-B14F-4D97-AF65-F5344CB8AC3E}">
        <p14:creationId xmlns:p14="http://schemas.microsoft.com/office/powerpoint/2010/main" val="3448077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394570"/>
            <a:ext cx="10515600" cy="1259174"/>
          </a:xfrm>
        </p:spPr>
        <p:txBody>
          <a:bodyPr anchor="b">
            <a:normAutofit/>
          </a:bodyPr>
          <a:lstStyle/>
          <a:p>
            <a:r>
              <a:rPr lang="en-US" sz="3400" dirty="0"/>
              <a:t>Combined Diesel Electric Gas (CODLAG) Generator</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5836A7EC-A17B-4F46-B743-A986E6584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388" y="1825625"/>
            <a:ext cx="834122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780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Principal Component Analysis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7" name="Content Placeholder 3">
            <a:extLst>
              <a:ext uri="{FF2B5EF4-FFF2-40B4-BE49-F238E27FC236}">
                <a16:creationId xmlns:a16="http://schemas.microsoft.com/office/drawing/2014/main" id="{7381C4A3-6FDA-4D67-AC8E-8288EDF7B03E}"/>
              </a:ext>
            </a:extLst>
          </p:cNvPr>
          <p:cNvPicPr>
            <a:picLocks/>
          </p:cNvPicPr>
          <p:nvPr/>
        </p:nvPicPr>
        <p:blipFill rotWithShape="1">
          <a:blip r:embed="rId2"/>
          <a:srcRect r="21957" b="40919"/>
          <a:stretch/>
        </p:blipFill>
        <p:spPr>
          <a:xfrm>
            <a:off x="868017" y="1846692"/>
            <a:ext cx="3419474" cy="1701578"/>
          </a:xfrm>
          <a:prstGeom prst="rect">
            <a:avLst/>
          </a:prstGeom>
          <a:ln w="15875">
            <a:solidFill>
              <a:schemeClr val="tx1"/>
            </a:solidFill>
          </a:ln>
        </p:spPr>
      </p:pic>
      <p:pic>
        <p:nvPicPr>
          <p:cNvPr id="8" name="Picture 7">
            <a:extLst>
              <a:ext uri="{FF2B5EF4-FFF2-40B4-BE49-F238E27FC236}">
                <a16:creationId xmlns:a16="http://schemas.microsoft.com/office/drawing/2014/main" id="{B31C34DF-F748-4741-BD87-453666AA50A0}"/>
              </a:ext>
            </a:extLst>
          </p:cNvPr>
          <p:cNvPicPr/>
          <p:nvPr/>
        </p:nvPicPr>
        <p:blipFill rotWithShape="1">
          <a:blip r:embed="rId3"/>
          <a:srcRect r="36148"/>
          <a:stretch/>
        </p:blipFill>
        <p:spPr>
          <a:xfrm>
            <a:off x="4357063" y="1834673"/>
            <a:ext cx="6981635" cy="2896354"/>
          </a:xfrm>
          <a:prstGeom prst="rect">
            <a:avLst/>
          </a:prstGeom>
          <a:ln w="15875">
            <a:solidFill>
              <a:schemeClr val="tx1"/>
            </a:solidFill>
          </a:ln>
        </p:spPr>
      </p:pic>
    </p:spTree>
    <p:extLst>
      <p:ext uri="{BB962C8B-B14F-4D97-AF65-F5344CB8AC3E}">
        <p14:creationId xmlns:p14="http://schemas.microsoft.com/office/powerpoint/2010/main" val="755858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Model Accuracy Using Principal Components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6" name="Content Placeholder 3">
            <a:extLst>
              <a:ext uri="{FF2B5EF4-FFF2-40B4-BE49-F238E27FC236}">
                <a16:creationId xmlns:a16="http://schemas.microsoft.com/office/drawing/2014/main" id="{28D747A5-4EC0-40C6-8BC3-258F0B2556D0}"/>
              </a:ext>
            </a:extLst>
          </p:cNvPr>
          <p:cNvPicPr>
            <a:picLocks/>
          </p:cNvPicPr>
          <p:nvPr/>
        </p:nvPicPr>
        <p:blipFill>
          <a:blip r:embed="rId2"/>
          <a:stretch>
            <a:fillRect/>
          </a:stretch>
        </p:blipFill>
        <p:spPr>
          <a:xfrm>
            <a:off x="3466944" y="1825625"/>
            <a:ext cx="5258112" cy="4351338"/>
          </a:xfrm>
          <a:prstGeom prst="rect">
            <a:avLst/>
          </a:prstGeom>
          <a:ln w="19050">
            <a:solidFill>
              <a:schemeClr val="tx1"/>
            </a:solidFill>
          </a:ln>
        </p:spPr>
      </p:pic>
      <p:sp>
        <p:nvSpPr>
          <p:cNvPr id="7" name="Rectangle 6">
            <a:extLst>
              <a:ext uri="{FF2B5EF4-FFF2-40B4-BE49-F238E27FC236}">
                <a16:creationId xmlns:a16="http://schemas.microsoft.com/office/drawing/2014/main" id="{4D3A0FD9-E4BE-405F-A6B5-63A5EBC63777}"/>
              </a:ext>
            </a:extLst>
          </p:cNvPr>
          <p:cNvSpPr/>
          <p:nvPr/>
        </p:nvSpPr>
        <p:spPr>
          <a:xfrm>
            <a:off x="3686175" y="3857624"/>
            <a:ext cx="4457700" cy="1027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C1C34BF0-4FE9-4052-82FA-2B2AF3C1B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056" y="2965538"/>
            <a:ext cx="2182987" cy="1784172"/>
          </a:xfrm>
          <a:prstGeom prst="rect">
            <a:avLst/>
          </a:prstGeom>
        </p:spPr>
      </p:pic>
    </p:spTree>
    <p:extLst>
      <p:ext uri="{BB962C8B-B14F-4D97-AF65-F5344CB8AC3E}">
        <p14:creationId xmlns:p14="http://schemas.microsoft.com/office/powerpoint/2010/main" val="127617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Step 5: Assess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Assess your data by evaluating the usefulness and reliability of the findings from the data mining process and estimate how well it performs. A common means of assessing a model is to apply it to a portion of data set aside during the sampling stage. If the model is valid, it should work for this reserved sample as well as for the sample used to construct the model. Similarly, you can test the model against known data. </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To assess our model,  we ran various Supervised Techniques and hence came to the conclusion.</a:t>
            </a:r>
          </a:p>
        </p:txBody>
      </p:sp>
    </p:spTree>
    <p:extLst>
      <p:ext uri="{BB962C8B-B14F-4D97-AF65-F5344CB8AC3E}">
        <p14:creationId xmlns:p14="http://schemas.microsoft.com/office/powerpoint/2010/main" val="1344739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Step 5: Assess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For this model, the following are the Supervised techniques used to predict the maintenance through Compressor Decay coefficient and Turbine Decay coefficient :</a:t>
            </a:r>
          </a:p>
          <a:p>
            <a:pPr marL="514350" indent="-514350" algn="just">
              <a:spcBef>
                <a:spcPts val="0"/>
              </a:spcBef>
              <a:spcAft>
                <a:spcPts val="600"/>
              </a:spcAft>
              <a:buFont typeface="+mj-lt"/>
              <a:buAutoNum type="arabicPeriod"/>
            </a:pPr>
            <a:r>
              <a:rPr lang="en-US" sz="2400" dirty="0">
                <a:latin typeface="Calibri" panose="020F0502020204030204" pitchFamily="34" charset="0"/>
                <a:cs typeface="Calibri" panose="020F0502020204030204" pitchFamily="34" charset="0"/>
              </a:rPr>
              <a:t>Random Forest (Bootstrap)</a:t>
            </a:r>
          </a:p>
          <a:p>
            <a:pPr marL="514350" indent="-514350" algn="just">
              <a:spcBef>
                <a:spcPts val="0"/>
              </a:spcBef>
              <a:spcAft>
                <a:spcPts val="600"/>
              </a:spcAft>
              <a:buFont typeface="+mj-lt"/>
              <a:buAutoNum type="arabicPeriod"/>
            </a:pPr>
            <a:r>
              <a:rPr lang="en-US" sz="2400" dirty="0">
                <a:latin typeface="Calibri" panose="020F0502020204030204" pitchFamily="34" charset="0"/>
                <a:cs typeface="Calibri" panose="020F0502020204030204" pitchFamily="34" charset="0"/>
              </a:rPr>
              <a:t>Logistic Regression</a:t>
            </a:r>
          </a:p>
        </p:txBody>
      </p:sp>
    </p:spTree>
    <p:extLst>
      <p:ext uri="{BB962C8B-B14F-4D97-AF65-F5344CB8AC3E}">
        <p14:creationId xmlns:p14="http://schemas.microsoft.com/office/powerpoint/2010/main" val="3987594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Bootstrap Forest for GT Compressor Decay</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The Bootstrap Forest platform fits an ensemble model by averaging many decision trees each of which is fit to a bootstrap sample of the training data. Each split in each tree considers a random subset of the predictors. In this way, many weak models are combined to produce a more powerful model. The final prediction for an observation is the average of the predicted values for that observation over all the decision trees.</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Setting up the seed to 8 and then running the bootstrap model as shown:</a:t>
            </a:r>
          </a:p>
        </p:txBody>
      </p:sp>
    </p:spTree>
    <p:extLst>
      <p:ext uri="{BB962C8B-B14F-4D97-AF65-F5344CB8AC3E}">
        <p14:creationId xmlns:p14="http://schemas.microsoft.com/office/powerpoint/2010/main" val="1568351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a:t>Model Input</a:t>
            </a:r>
            <a:endParaRPr lang="en-US" sz="3400" dirty="0"/>
          </a:p>
        </p:txBody>
      </p:sp>
      <p:pic>
        <p:nvPicPr>
          <p:cNvPr id="7" name="Content Placeholder 6">
            <a:extLst>
              <a:ext uri="{FF2B5EF4-FFF2-40B4-BE49-F238E27FC236}">
                <a16:creationId xmlns:a16="http://schemas.microsoft.com/office/drawing/2014/main" id="{8D06C650-C59E-4054-B060-B71464BCC1CC}"/>
              </a:ext>
            </a:extLst>
          </p:cNvPr>
          <p:cNvPicPr>
            <a:picLocks noGrp="1" noChangeAspect="1"/>
          </p:cNvPicPr>
          <p:nvPr>
            <p:ph idx="1"/>
          </p:nvPr>
        </p:nvPicPr>
        <p:blipFill>
          <a:blip r:embed="rId2"/>
          <a:stretch>
            <a:fillRect/>
          </a:stretch>
        </p:blipFill>
        <p:spPr>
          <a:xfrm>
            <a:off x="4552950" y="1846692"/>
            <a:ext cx="6946110" cy="4268336"/>
          </a:xfrm>
          <a:prstGeom prst="rect">
            <a:avLst/>
          </a:prstGeom>
          <a:ln w="19050">
            <a:solidFill>
              <a:schemeClr val="tx1"/>
            </a:solidFill>
          </a:ln>
        </p:spPr>
      </p:pic>
      <p:pic>
        <p:nvPicPr>
          <p:cNvPr id="11" name="Picture 10">
            <a:extLst>
              <a:ext uri="{FF2B5EF4-FFF2-40B4-BE49-F238E27FC236}">
                <a16:creationId xmlns:a16="http://schemas.microsoft.com/office/drawing/2014/main" id="{18C40EB5-F85F-4245-9568-ADC9C1B31EA8}"/>
              </a:ext>
            </a:extLst>
          </p:cNvPr>
          <p:cNvPicPr>
            <a:picLocks noChangeAspect="1"/>
          </p:cNvPicPr>
          <p:nvPr/>
        </p:nvPicPr>
        <p:blipFill>
          <a:blip r:embed="rId3"/>
          <a:stretch>
            <a:fillRect/>
          </a:stretch>
        </p:blipFill>
        <p:spPr>
          <a:xfrm>
            <a:off x="838200" y="1846692"/>
            <a:ext cx="3581400" cy="4268336"/>
          </a:xfrm>
          <a:prstGeom prst="rect">
            <a:avLst/>
          </a:prstGeom>
          <a:ln w="19050">
            <a:solidFill>
              <a:schemeClr val="tx1"/>
            </a:solidFill>
          </a:ln>
        </p:spPr>
      </p:pic>
    </p:spTree>
    <p:extLst>
      <p:ext uri="{BB962C8B-B14F-4D97-AF65-F5344CB8AC3E}">
        <p14:creationId xmlns:p14="http://schemas.microsoft.com/office/powerpoint/2010/main" val="391020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Model Output</a:t>
            </a:r>
          </a:p>
        </p:txBody>
      </p:sp>
      <p:sp>
        <p:nvSpPr>
          <p:cNvPr id="6" name="Content Placeholder 5">
            <a:extLst>
              <a:ext uri="{FF2B5EF4-FFF2-40B4-BE49-F238E27FC236}">
                <a16:creationId xmlns:a16="http://schemas.microsoft.com/office/drawing/2014/main" id="{FD793FDE-A2FD-4A18-A82A-09B0CF1E10DA}"/>
              </a:ext>
            </a:extLst>
          </p:cNvPr>
          <p:cNvSpPr>
            <a:spLocks noGrp="1"/>
          </p:cNvSpPr>
          <p:nvPr>
            <p:ph idx="1"/>
          </p:nvPr>
        </p:nvSpPr>
        <p:spPr/>
        <p:txBody>
          <a:bodyPr/>
          <a:lstStyle/>
          <a:p>
            <a:endParaRPr lang="en-US" dirty="0"/>
          </a:p>
        </p:txBody>
      </p:sp>
      <p:pic>
        <p:nvPicPr>
          <p:cNvPr id="9" name="Content Placeholder 3">
            <a:extLst>
              <a:ext uri="{FF2B5EF4-FFF2-40B4-BE49-F238E27FC236}">
                <a16:creationId xmlns:a16="http://schemas.microsoft.com/office/drawing/2014/main" id="{0A745477-0B4E-4304-86D5-10A7F3538236}"/>
              </a:ext>
            </a:extLst>
          </p:cNvPr>
          <p:cNvPicPr>
            <a:picLocks noChangeAspect="1"/>
          </p:cNvPicPr>
          <p:nvPr/>
        </p:nvPicPr>
        <p:blipFill>
          <a:blip r:embed="rId2"/>
          <a:stretch>
            <a:fillRect/>
          </a:stretch>
        </p:blipFill>
        <p:spPr>
          <a:xfrm>
            <a:off x="1419225" y="1846692"/>
            <a:ext cx="6340510" cy="4306377"/>
          </a:xfrm>
          <a:prstGeom prst="rect">
            <a:avLst/>
          </a:prstGeom>
          <a:ln w="15875">
            <a:solidFill>
              <a:schemeClr val="tx1"/>
            </a:solidFill>
          </a:ln>
        </p:spPr>
      </p:pic>
      <p:pic>
        <p:nvPicPr>
          <p:cNvPr id="10" name="Content Placeholder 9">
            <a:extLst>
              <a:ext uri="{FF2B5EF4-FFF2-40B4-BE49-F238E27FC236}">
                <a16:creationId xmlns:a16="http://schemas.microsoft.com/office/drawing/2014/main" id="{4D577E44-E4D0-4B18-800A-8395A775E0CC}"/>
              </a:ext>
            </a:extLst>
          </p:cNvPr>
          <p:cNvPicPr>
            <a:picLocks noChangeAspect="1"/>
          </p:cNvPicPr>
          <p:nvPr/>
        </p:nvPicPr>
        <p:blipFill rotWithShape="1">
          <a:blip r:embed="rId3"/>
          <a:srcRect l="3167" r="63333"/>
          <a:stretch/>
        </p:blipFill>
        <p:spPr>
          <a:xfrm>
            <a:off x="8058149" y="1846692"/>
            <a:ext cx="1990726" cy="1479213"/>
          </a:xfrm>
          <a:prstGeom prst="rect">
            <a:avLst/>
          </a:prstGeom>
          <a:ln w="15875">
            <a:solidFill>
              <a:schemeClr val="tx1"/>
            </a:solidFill>
          </a:ln>
        </p:spPr>
      </p:pic>
      <p:pic>
        <p:nvPicPr>
          <p:cNvPr id="11" name="Content Placeholder 9">
            <a:extLst>
              <a:ext uri="{FF2B5EF4-FFF2-40B4-BE49-F238E27FC236}">
                <a16:creationId xmlns:a16="http://schemas.microsoft.com/office/drawing/2014/main" id="{A513311D-91A7-4EAB-9770-38ED5C13DEC2}"/>
              </a:ext>
            </a:extLst>
          </p:cNvPr>
          <p:cNvPicPr>
            <a:picLocks noChangeAspect="1"/>
          </p:cNvPicPr>
          <p:nvPr/>
        </p:nvPicPr>
        <p:blipFill rotWithShape="1">
          <a:blip r:embed="rId3"/>
          <a:srcRect l="37261" t="20056" r="32739"/>
          <a:stretch/>
        </p:blipFill>
        <p:spPr>
          <a:xfrm>
            <a:off x="8058149" y="3417748"/>
            <a:ext cx="1990726" cy="1320502"/>
          </a:xfrm>
          <a:prstGeom prst="rect">
            <a:avLst/>
          </a:prstGeom>
          <a:ln w="15875">
            <a:solidFill>
              <a:schemeClr val="tx1"/>
            </a:solidFill>
          </a:ln>
        </p:spPr>
      </p:pic>
      <p:pic>
        <p:nvPicPr>
          <p:cNvPr id="12" name="Content Placeholder 9">
            <a:extLst>
              <a:ext uri="{FF2B5EF4-FFF2-40B4-BE49-F238E27FC236}">
                <a16:creationId xmlns:a16="http://schemas.microsoft.com/office/drawing/2014/main" id="{9E283CCF-0E95-474E-8127-26404754B368}"/>
              </a:ext>
            </a:extLst>
          </p:cNvPr>
          <p:cNvPicPr>
            <a:picLocks noChangeAspect="1"/>
          </p:cNvPicPr>
          <p:nvPr/>
        </p:nvPicPr>
        <p:blipFill rotWithShape="1">
          <a:blip r:embed="rId3"/>
          <a:srcRect l="67500" t="18104" r="2000"/>
          <a:stretch/>
        </p:blipFill>
        <p:spPr>
          <a:xfrm>
            <a:off x="8058150" y="4822499"/>
            <a:ext cx="1990726" cy="1330570"/>
          </a:xfrm>
          <a:prstGeom prst="rect">
            <a:avLst/>
          </a:prstGeom>
          <a:ln w="15875">
            <a:solidFill>
              <a:schemeClr val="tx1"/>
            </a:solidFill>
          </a:ln>
        </p:spPr>
      </p:pic>
      <p:sp>
        <p:nvSpPr>
          <p:cNvPr id="13" name="Rectangle 12">
            <a:extLst>
              <a:ext uri="{FF2B5EF4-FFF2-40B4-BE49-F238E27FC236}">
                <a16:creationId xmlns:a16="http://schemas.microsoft.com/office/drawing/2014/main" id="{762A863E-44B1-448C-BD66-D7252D56E6D1}"/>
              </a:ext>
            </a:extLst>
          </p:cNvPr>
          <p:cNvSpPr/>
          <p:nvPr/>
        </p:nvSpPr>
        <p:spPr>
          <a:xfrm>
            <a:off x="1685926" y="4767837"/>
            <a:ext cx="5381623" cy="13186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2323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Logistic Regression for GT Turbine Decay</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Logistic regression is a predictive modelling algorithm that is used when the Y variable is binary categorical. That is, it can take only two values like 1 or 0. The goal is to determine a mathematical equation that can be used to predict the probability of event 1. Once the equation is established, it can be used to predict the Y when only the X’s are known.</a:t>
            </a:r>
          </a:p>
          <a:p>
            <a:pPr marL="0" indent="0" algn="just">
              <a:spcBef>
                <a:spcPts val="0"/>
              </a:spcBef>
              <a:spcAft>
                <a:spcPts val="600"/>
              </a:spcAft>
              <a:buNone/>
            </a:pPr>
            <a:r>
              <a:rPr lang="en-US" sz="2400" dirty="0">
                <a:latin typeface="Calibri" panose="020F0502020204030204" pitchFamily="34" charset="0"/>
                <a:cs typeface="Calibri" panose="020F0502020204030204" pitchFamily="34" charset="0"/>
              </a:rPr>
              <a:t>On applying Logistic Regression on our model , we got the results as follows:</a:t>
            </a:r>
          </a:p>
        </p:txBody>
      </p:sp>
    </p:spTree>
    <p:extLst>
      <p:ext uri="{BB962C8B-B14F-4D97-AF65-F5344CB8AC3E}">
        <p14:creationId xmlns:p14="http://schemas.microsoft.com/office/powerpoint/2010/main" val="3688154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Model Input</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64F90E1-2D15-4E1A-9D5E-A67BA430C911}"/>
              </a:ext>
            </a:extLst>
          </p:cNvPr>
          <p:cNvPicPr>
            <a:picLocks noChangeAspect="1"/>
          </p:cNvPicPr>
          <p:nvPr/>
        </p:nvPicPr>
        <p:blipFill>
          <a:blip r:embed="rId2"/>
          <a:stretch>
            <a:fillRect/>
          </a:stretch>
        </p:blipFill>
        <p:spPr>
          <a:xfrm>
            <a:off x="3544727" y="1825625"/>
            <a:ext cx="5102546" cy="4351338"/>
          </a:xfrm>
          <a:prstGeom prst="rect">
            <a:avLst/>
          </a:prstGeom>
          <a:ln w="19050">
            <a:solidFill>
              <a:schemeClr val="tx1"/>
            </a:solidFill>
          </a:ln>
        </p:spPr>
      </p:pic>
    </p:spTree>
    <p:extLst>
      <p:ext uri="{BB962C8B-B14F-4D97-AF65-F5344CB8AC3E}">
        <p14:creationId xmlns:p14="http://schemas.microsoft.com/office/powerpoint/2010/main" val="386420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Model Output</a:t>
            </a:r>
          </a:p>
        </p:txBody>
      </p:sp>
      <p:sp>
        <p:nvSpPr>
          <p:cNvPr id="6" name="Content Placeholder 5">
            <a:extLst>
              <a:ext uri="{FF2B5EF4-FFF2-40B4-BE49-F238E27FC236}">
                <a16:creationId xmlns:a16="http://schemas.microsoft.com/office/drawing/2014/main" id="{FD793FDE-A2FD-4A18-A82A-09B0CF1E10DA}"/>
              </a:ext>
            </a:extLst>
          </p:cNvPr>
          <p:cNvSpPr>
            <a:spLocks noGrp="1"/>
          </p:cNvSpPr>
          <p:nvPr>
            <p:ph idx="1"/>
          </p:nvPr>
        </p:nvSpPr>
        <p:spPr/>
        <p:txBody>
          <a:bodyPr/>
          <a:lstStyle/>
          <a:p>
            <a:endParaRPr lang="en-US" dirty="0"/>
          </a:p>
        </p:txBody>
      </p:sp>
      <p:pic>
        <p:nvPicPr>
          <p:cNvPr id="14" name="Content Placeholder 3">
            <a:extLst>
              <a:ext uri="{FF2B5EF4-FFF2-40B4-BE49-F238E27FC236}">
                <a16:creationId xmlns:a16="http://schemas.microsoft.com/office/drawing/2014/main" id="{8BB59245-9475-40EE-A7B7-83C291DBA6E1}"/>
              </a:ext>
            </a:extLst>
          </p:cNvPr>
          <p:cNvPicPr>
            <a:picLocks/>
          </p:cNvPicPr>
          <p:nvPr/>
        </p:nvPicPr>
        <p:blipFill>
          <a:blip r:embed="rId2"/>
          <a:stretch>
            <a:fillRect/>
          </a:stretch>
        </p:blipFill>
        <p:spPr>
          <a:xfrm>
            <a:off x="1419225" y="1846692"/>
            <a:ext cx="6340510" cy="4306377"/>
          </a:xfrm>
          <a:prstGeom prst="rect">
            <a:avLst/>
          </a:prstGeom>
          <a:ln w="19050">
            <a:solidFill>
              <a:schemeClr val="tx1"/>
            </a:solidFill>
          </a:ln>
        </p:spPr>
      </p:pic>
      <p:sp>
        <p:nvSpPr>
          <p:cNvPr id="15" name="Rectangle 14">
            <a:extLst>
              <a:ext uri="{FF2B5EF4-FFF2-40B4-BE49-F238E27FC236}">
                <a16:creationId xmlns:a16="http://schemas.microsoft.com/office/drawing/2014/main" id="{821161DB-569D-4BAB-9DC8-95C757224C63}"/>
              </a:ext>
            </a:extLst>
          </p:cNvPr>
          <p:cNvSpPr/>
          <p:nvPr/>
        </p:nvSpPr>
        <p:spPr>
          <a:xfrm>
            <a:off x="1695450" y="4639688"/>
            <a:ext cx="5928647" cy="1485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2BD0C44-CBC7-40C5-9A8D-4A83DF2645C2}"/>
              </a:ext>
            </a:extLst>
          </p:cNvPr>
          <p:cNvPicPr>
            <a:picLocks noChangeAspect="1"/>
          </p:cNvPicPr>
          <p:nvPr/>
        </p:nvPicPr>
        <p:blipFill rotWithShape="1">
          <a:blip r:embed="rId3"/>
          <a:srcRect r="65228"/>
          <a:stretch/>
        </p:blipFill>
        <p:spPr>
          <a:xfrm>
            <a:off x="8058148" y="1846692"/>
            <a:ext cx="1990725" cy="1479213"/>
          </a:xfrm>
          <a:prstGeom prst="rect">
            <a:avLst/>
          </a:prstGeom>
          <a:ln w="19050">
            <a:solidFill>
              <a:schemeClr val="tx1"/>
            </a:solidFill>
          </a:ln>
        </p:spPr>
      </p:pic>
      <p:pic>
        <p:nvPicPr>
          <p:cNvPr id="17" name="Picture 16">
            <a:extLst>
              <a:ext uri="{FF2B5EF4-FFF2-40B4-BE49-F238E27FC236}">
                <a16:creationId xmlns:a16="http://schemas.microsoft.com/office/drawing/2014/main" id="{58A357EC-F198-4505-94D7-4C4AFA8342B5}"/>
              </a:ext>
            </a:extLst>
          </p:cNvPr>
          <p:cNvPicPr>
            <a:picLocks noChangeAspect="1"/>
          </p:cNvPicPr>
          <p:nvPr/>
        </p:nvPicPr>
        <p:blipFill rotWithShape="1">
          <a:blip r:embed="rId3"/>
          <a:srcRect l="35660" t="18800" r="34270"/>
          <a:stretch/>
        </p:blipFill>
        <p:spPr>
          <a:xfrm>
            <a:off x="8070867" y="3417747"/>
            <a:ext cx="1978006" cy="1320501"/>
          </a:xfrm>
          <a:prstGeom prst="rect">
            <a:avLst/>
          </a:prstGeom>
          <a:ln w="19050">
            <a:solidFill>
              <a:schemeClr val="tx1"/>
            </a:solidFill>
          </a:ln>
        </p:spPr>
      </p:pic>
      <p:pic>
        <p:nvPicPr>
          <p:cNvPr id="18" name="Picture 17">
            <a:extLst>
              <a:ext uri="{FF2B5EF4-FFF2-40B4-BE49-F238E27FC236}">
                <a16:creationId xmlns:a16="http://schemas.microsoft.com/office/drawing/2014/main" id="{C60C3806-7B9E-4B93-BCE9-8200BEC478B9}"/>
              </a:ext>
            </a:extLst>
          </p:cNvPr>
          <p:cNvPicPr>
            <a:picLocks noChangeAspect="1"/>
          </p:cNvPicPr>
          <p:nvPr/>
        </p:nvPicPr>
        <p:blipFill rotWithShape="1">
          <a:blip r:embed="rId3"/>
          <a:srcRect l="66694" t="18156" r="3236"/>
          <a:stretch/>
        </p:blipFill>
        <p:spPr>
          <a:xfrm>
            <a:off x="8070866" y="4817309"/>
            <a:ext cx="1978006" cy="1330570"/>
          </a:xfrm>
          <a:prstGeom prst="rect">
            <a:avLst/>
          </a:prstGeom>
          <a:ln w="19050">
            <a:solidFill>
              <a:schemeClr val="tx1"/>
            </a:solidFill>
          </a:ln>
        </p:spPr>
      </p:pic>
    </p:spTree>
    <p:extLst>
      <p:ext uri="{BB962C8B-B14F-4D97-AF65-F5344CB8AC3E}">
        <p14:creationId xmlns:p14="http://schemas.microsoft.com/office/powerpoint/2010/main" val="110284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7C43-7F94-48EC-B679-91DEC6F3AEB9}"/>
              </a:ext>
            </a:extLst>
          </p:cNvPr>
          <p:cNvSpPr>
            <a:spLocks noGrp="1"/>
          </p:cNvSpPr>
          <p:nvPr>
            <p:ph type="title"/>
          </p:nvPr>
        </p:nvSpPr>
        <p:spPr>
          <a:xfrm>
            <a:off x="-938652" y="877454"/>
            <a:ext cx="6174643" cy="820366"/>
          </a:xfrm>
        </p:spPr>
        <p:txBody>
          <a:bodyPr vert="horz" lIns="91440" tIns="45720" rIns="91440" bIns="45720" rtlCol="0" anchor="b">
            <a:normAutofit/>
          </a:bodyPr>
          <a:lstStyle/>
          <a:p>
            <a:pPr algn="ctr"/>
            <a:r>
              <a:rPr lang="en-US" sz="3400" kern="1200" dirty="0">
                <a:solidFill>
                  <a:schemeClr val="tx1"/>
                </a:solidFill>
                <a:latin typeface="+mj-lt"/>
                <a:ea typeface="+mj-ea"/>
                <a:cs typeface="+mj-cs"/>
              </a:rPr>
              <a:t>Gas Turbine </a:t>
            </a:r>
          </a:p>
        </p:txBody>
      </p:sp>
      <p:pic>
        <p:nvPicPr>
          <p:cNvPr id="4" name="Online Media 3" title="How a Gas Turbine Works | Gas Power Generation | GE Power">
            <a:hlinkClick r:id="" action="ppaction://media"/>
            <a:extLst>
              <a:ext uri="{FF2B5EF4-FFF2-40B4-BE49-F238E27FC236}">
                <a16:creationId xmlns:a16="http://schemas.microsoft.com/office/drawing/2014/main" id="{DEB7BB46-D91C-45B3-9495-A2477CD9A407}"/>
              </a:ext>
            </a:extLst>
          </p:cNvPr>
          <p:cNvPicPr>
            <a:picLocks noGrp="1" noRot="1" noChangeAspect="1"/>
          </p:cNvPicPr>
          <p:nvPr>
            <p:ph idx="1"/>
            <a:videoFile r:link="rId1"/>
          </p:nvPr>
        </p:nvPicPr>
        <p:blipFill>
          <a:blip r:embed="rId3"/>
          <a:stretch>
            <a:fillRect/>
          </a:stretch>
        </p:blipFill>
        <p:spPr>
          <a:xfrm>
            <a:off x="2148670" y="1863801"/>
            <a:ext cx="7894659" cy="4440746"/>
          </a:xfrm>
          <a:prstGeom prst="rect">
            <a:avLst/>
          </a:prstGeom>
        </p:spPr>
      </p:pic>
      <p:sp>
        <p:nvSpPr>
          <p:cNvPr id="7" name="Right Triangle 6">
            <a:extLst>
              <a:ext uri="{FF2B5EF4-FFF2-40B4-BE49-F238E27FC236}">
                <a16:creationId xmlns:a16="http://schemas.microsoft.com/office/drawing/2014/main" id="{59A056D9-A22D-488B-A131-A3CA07365556}"/>
              </a:ext>
            </a:extLst>
          </p:cNvPr>
          <p:cNvSpPr/>
          <p:nvPr/>
        </p:nvSpPr>
        <p:spPr>
          <a:xfrm rot="5400000" flipH="1">
            <a:off x="0" y="5407959"/>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8" name="Rectangle 7">
            <a:extLst>
              <a:ext uri="{FF2B5EF4-FFF2-40B4-BE49-F238E27FC236}">
                <a16:creationId xmlns:a16="http://schemas.microsoft.com/office/drawing/2014/main" id="{810AE095-09A4-43CA-BD57-BE30E5FF0A23}"/>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68779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Model Accuracy for Compressor and Turbine</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r>
              <a:rPr lang="en-US" sz="2400" dirty="0">
                <a:latin typeface="Calibri" panose="020F0502020204030204" pitchFamily="34" charset="0"/>
                <a:cs typeface="Calibri" panose="020F0502020204030204" pitchFamily="34" charset="0"/>
              </a:rPr>
              <a:t>&lt;Need to Work on this slide&gt;</a:t>
            </a:r>
          </a:p>
        </p:txBody>
      </p:sp>
    </p:spTree>
    <p:extLst>
      <p:ext uri="{BB962C8B-B14F-4D97-AF65-F5344CB8AC3E}">
        <p14:creationId xmlns:p14="http://schemas.microsoft.com/office/powerpoint/2010/main" val="2062091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Conclusion</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r>
              <a:rPr lang="en-US" dirty="0"/>
              <a:t>Gas turbine (GT) gas-path fault diagnostics is a key element of an overall engine condition-based monitoring (CBM) system providing enhanced safety, reliability, and availability along with optimal operation and maintenance costs. </a:t>
            </a:r>
          </a:p>
          <a:p>
            <a:r>
              <a:rPr lang="en-US"/>
              <a:t>The </a:t>
            </a:r>
            <a:r>
              <a:rPr lang="en-US" dirty="0"/>
              <a:t>easiest way to get started is with an industrial platform centered on a rule-based model, which enables teams to quickly define, simulate and deploy a predictive maintenance solution for their products. </a:t>
            </a:r>
          </a:p>
        </p:txBody>
      </p:sp>
    </p:spTree>
    <p:extLst>
      <p:ext uri="{BB962C8B-B14F-4D97-AF65-F5344CB8AC3E}">
        <p14:creationId xmlns:p14="http://schemas.microsoft.com/office/powerpoint/2010/main" val="99225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407959"/>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Diagnosis</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6" name="Content Placeholder 4">
            <a:extLst>
              <a:ext uri="{FF2B5EF4-FFF2-40B4-BE49-F238E27FC236}">
                <a16:creationId xmlns:a16="http://schemas.microsoft.com/office/drawing/2014/main" id="{D4DDE6BF-66AF-45AD-BE15-94B9F8DF3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248" y="1825625"/>
            <a:ext cx="5137504" cy="4351338"/>
          </a:xfrm>
          <a:prstGeom prst="rect">
            <a:avLst/>
          </a:prstGeom>
        </p:spPr>
      </p:pic>
    </p:spTree>
    <p:extLst>
      <p:ext uri="{BB962C8B-B14F-4D97-AF65-F5344CB8AC3E}">
        <p14:creationId xmlns:p14="http://schemas.microsoft.com/office/powerpoint/2010/main" val="145338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Condition-Based Maintenance: Definition</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r>
              <a:rPr lang="en-US" sz="2400" b="1" dirty="0">
                <a:latin typeface="Calibri" panose="020F0502020204030204" pitchFamily="34" charset="0"/>
                <a:cs typeface="Calibri" panose="020F0502020204030204" pitchFamily="34" charset="0"/>
              </a:rPr>
              <a:t>Maintenance </a:t>
            </a:r>
            <a:r>
              <a:rPr lang="en-US" sz="2400" dirty="0">
                <a:latin typeface="Calibri" panose="020F0502020204030204" pitchFamily="34" charset="0"/>
                <a:cs typeface="Calibri" panose="020F0502020204030204" pitchFamily="34" charset="0"/>
              </a:rPr>
              <a:t>actions are taken according to the actual condition of the operating engines, which is assessed through appropriate condition monitoring procedures.</a:t>
            </a:r>
          </a:p>
        </p:txBody>
      </p:sp>
    </p:spTree>
    <p:extLst>
      <p:ext uri="{BB962C8B-B14F-4D97-AF65-F5344CB8AC3E}">
        <p14:creationId xmlns:p14="http://schemas.microsoft.com/office/powerpoint/2010/main" val="204492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Obsolete Ways of Maintenance</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sp>
        <p:nvSpPr>
          <p:cNvPr id="10" name="Rechteck 5">
            <a:extLst>
              <a:ext uri="{FF2B5EF4-FFF2-40B4-BE49-F238E27FC236}">
                <a16:creationId xmlns:a16="http://schemas.microsoft.com/office/drawing/2014/main" id="{0FADC6F1-A0B3-4F5A-8DB8-E1E35756715E}"/>
              </a:ext>
            </a:extLst>
          </p:cNvPr>
          <p:cNvSpPr/>
          <p:nvPr/>
        </p:nvSpPr>
        <p:spPr>
          <a:xfrm>
            <a:off x="838200" y="1834483"/>
            <a:ext cx="565212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prstClr val="white"/>
                </a:solidFill>
                <a:latin typeface="Calibri"/>
              </a:rPr>
              <a:t>Un-planned Production Shutdowns</a:t>
            </a:r>
          </a:p>
        </p:txBody>
      </p:sp>
      <p:sp>
        <p:nvSpPr>
          <p:cNvPr id="11" name="Rechteck 6">
            <a:extLst>
              <a:ext uri="{FF2B5EF4-FFF2-40B4-BE49-F238E27FC236}">
                <a16:creationId xmlns:a16="http://schemas.microsoft.com/office/drawing/2014/main" id="{BEC5A6C6-E24A-403B-BD26-B09CE13701FD}"/>
              </a:ext>
            </a:extLst>
          </p:cNvPr>
          <p:cNvSpPr/>
          <p:nvPr/>
        </p:nvSpPr>
        <p:spPr>
          <a:xfrm>
            <a:off x="838200" y="2760517"/>
            <a:ext cx="6693037"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prstClr val="white"/>
                </a:solidFill>
                <a:latin typeface="Calibri"/>
              </a:rPr>
              <a:t>Inefficient Use of Resources</a:t>
            </a:r>
          </a:p>
        </p:txBody>
      </p:sp>
      <p:sp>
        <p:nvSpPr>
          <p:cNvPr id="12" name="Rechteck 7">
            <a:extLst>
              <a:ext uri="{FF2B5EF4-FFF2-40B4-BE49-F238E27FC236}">
                <a16:creationId xmlns:a16="http://schemas.microsoft.com/office/drawing/2014/main" id="{A0CC93B0-404A-43F6-BBA4-5BDA59187067}"/>
              </a:ext>
            </a:extLst>
          </p:cNvPr>
          <p:cNvSpPr/>
          <p:nvPr/>
        </p:nvSpPr>
        <p:spPr>
          <a:xfrm>
            <a:off x="838200" y="3730400"/>
            <a:ext cx="7701149"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prstClr val="white"/>
                </a:solidFill>
                <a:latin typeface="Calibri"/>
              </a:rPr>
              <a:t>High Monitoring Costs</a:t>
            </a:r>
          </a:p>
        </p:txBody>
      </p:sp>
    </p:spTree>
    <p:extLst>
      <p:ext uri="{BB962C8B-B14F-4D97-AF65-F5344CB8AC3E}">
        <p14:creationId xmlns:p14="http://schemas.microsoft.com/office/powerpoint/2010/main" val="79903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Problem Statement</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lgn="just">
              <a:buNone/>
            </a:pPr>
            <a:endParaRPr lang="en-US" sz="2400" dirty="0">
              <a:latin typeface="Calibri" panose="020F0502020204030204" pitchFamily="34" charset="0"/>
              <a:cs typeface="Calibri" panose="020F0502020204030204" pitchFamily="34" charset="0"/>
            </a:endParaRPr>
          </a:p>
        </p:txBody>
      </p:sp>
      <p:pic>
        <p:nvPicPr>
          <p:cNvPr id="7" name="Content Placeholder 3">
            <a:extLst>
              <a:ext uri="{FF2B5EF4-FFF2-40B4-BE49-F238E27FC236}">
                <a16:creationId xmlns:a16="http://schemas.microsoft.com/office/drawing/2014/main" id="{3384362A-14E9-4CF3-82D6-3FFC799DBD1D}"/>
              </a:ext>
            </a:extLst>
          </p:cNvPr>
          <p:cNvPicPr>
            <a:picLocks noChangeAspect="1"/>
          </p:cNvPicPr>
          <p:nvPr/>
        </p:nvPicPr>
        <p:blipFill>
          <a:blip r:embed="rId2"/>
          <a:stretch>
            <a:fillRect/>
          </a:stretch>
        </p:blipFill>
        <p:spPr>
          <a:xfrm>
            <a:off x="838200" y="2440083"/>
            <a:ext cx="10515600" cy="1977833"/>
          </a:xfrm>
          <a:prstGeom prst="rect">
            <a:avLst/>
          </a:prstGeom>
        </p:spPr>
      </p:pic>
    </p:spTree>
    <p:extLst>
      <p:ext uri="{BB962C8B-B14F-4D97-AF65-F5344CB8AC3E}">
        <p14:creationId xmlns:p14="http://schemas.microsoft.com/office/powerpoint/2010/main" val="314754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434853"/>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
        <p:nvSpPr>
          <p:cNvPr id="4" name="Title 3">
            <a:extLst>
              <a:ext uri="{FF2B5EF4-FFF2-40B4-BE49-F238E27FC236}">
                <a16:creationId xmlns:a16="http://schemas.microsoft.com/office/drawing/2014/main" id="{027F01E1-DA0E-4559-9B0F-6B512AB4F9FA}"/>
              </a:ext>
            </a:extLst>
          </p:cNvPr>
          <p:cNvSpPr>
            <a:spLocks noGrp="1"/>
          </p:cNvSpPr>
          <p:nvPr>
            <p:ph type="title"/>
          </p:nvPr>
        </p:nvSpPr>
        <p:spPr>
          <a:xfrm>
            <a:off x="838200" y="431515"/>
            <a:ext cx="10515600" cy="1259174"/>
          </a:xfrm>
        </p:spPr>
        <p:txBody>
          <a:bodyPr anchor="b">
            <a:normAutofit/>
          </a:bodyPr>
          <a:lstStyle/>
          <a:p>
            <a:r>
              <a:rPr lang="en-US" sz="3400" dirty="0"/>
              <a:t>How to do it?</a:t>
            </a:r>
          </a:p>
        </p:txBody>
      </p:sp>
      <p:sp>
        <p:nvSpPr>
          <p:cNvPr id="5" name="Content Placeholder 4">
            <a:extLst>
              <a:ext uri="{FF2B5EF4-FFF2-40B4-BE49-F238E27FC236}">
                <a16:creationId xmlns:a16="http://schemas.microsoft.com/office/drawing/2014/main" id="{D426AAFF-EBB7-4BE1-B902-D2BF525C18A8}"/>
              </a:ext>
            </a:extLst>
          </p:cNvPr>
          <p:cNvSpPr>
            <a:spLocks noGrp="1"/>
          </p:cNvSpPr>
          <p:nvPr>
            <p:ph idx="1"/>
          </p:nvPr>
        </p:nvSpPr>
        <p:spPr/>
        <p:txBody>
          <a:bodyPr>
            <a:normAutofit/>
          </a:bodyPr>
          <a:lstStyle/>
          <a:p>
            <a:pPr marL="0" indent="0">
              <a:spcBef>
                <a:spcPts val="200"/>
              </a:spcBef>
              <a:buNone/>
            </a:pP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Data Acquisition –</a:t>
            </a:r>
            <a:r>
              <a:rPr lang="en-US" sz="2400" dirty="0">
                <a:latin typeface="Calibri" panose="020F0502020204030204" pitchFamily="34" charset="0"/>
                <a:cs typeface="Calibri" panose="020F0502020204030204" pitchFamily="34" charset="0"/>
              </a:rPr>
              <a:t> Data acquired from engines under monitoring</a:t>
            </a:r>
          </a:p>
          <a:p>
            <a:pPr marL="0" indent="0">
              <a:spcBef>
                <a:spcPts val="200"/>
              </a:spcBef>
              <a:buNone/>
            </a:pPr>
            <a:endParaRPr lang="en-US" sz="2400" dirty="0">
              <a:latin typeface="Calibri" panose="020F0502020204030204" pitchFamily="34" charset="0"/>
              <a:cs typeface="Calibri" panose="020F0502020204030204" pitchFamily="34" charset="0"/>
            </a:endParaRPr>
          </a:p>
          <a:p>
            <a:pPr marL="0" indent="0">
              <a:spcBef>
                <a:spcPts val="200"/>
              </a:spcBef>
              <a:buNone/>
            </a:pP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Data Processing  –  </a:t>
            </a:r>
            <a:r>
              <a:rPr lang="en-US" sz="2400" dirty="0">
                <a:latin typeface="Calibri" panose="020F0502020204030204" pitchFamily="34" charset="0"/>
                <a:cs typeface="Calibri" panose="020F0502020204030204" pitchFamily="34" charset="0"/>
              </a:rPr>
              <a:t>Acquired Data is validated and transformed properly according to the requirements </a:t>
            </a:r>
          </a:p>
          <a:p>
            <a:pPr marL="0" indent="0">
              <a:spcBef>
                <a:spcPts val="200"/>
              </a:spcBef>
              <a:buNone/>
            </a:pPr>
            <a:endParaRPr lang="en-US" sz="2400" dirty="0">
              <a:latin typeface="Calibri" panose="020F0502020204030204" pitchFamily="34" charset="0"/>
              <a:cs typeface="Calibri" panose="020F0502020204030204" pitchFamily="34" charset="0"/>
            </a:endParaRPr>
          </a:p>
          <a:p>
            <a:pPr marL="0" indent="0">
              <a:spcBef>
                <a:spcPts val="200"/>
              </a:spcBef>
              <a:buNone/>
            </a:pP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Decision Making – </a:t>
            </a:r>
            <a:r>
              <a:rPr lang="en-US" sz="2400" dirty="0">
                <a:latin typeface="Calibri" panose="020F0502020204030204" pitchFamily="34" charset="0"/>
                <a:cs typeface="Calibri" panose="020F0502020204030204" pitchFamily="34" charset="0"/>
              </a:rPr>
              <a:t>A number of methods and techniques are applied to obtain the current health condition of the engine and recommend maintenance plans</a:t>
            </a:r>
          </a:p>
        </p:txBody>
      </p:sp>
    </p:spTree>
    <p:extLst>
      <p:ext uri="{BB962C8B-B14F-4D97-AF65-F5344CB8AC3E}">
        <p14:creationId xmlns:p14="http://schemas.microsoft.com/office/powerpoint/2010/main" val="2898158212"/>
      </p:ext>
    </p:extLst>
  </p:cSld>
  <p:clrMapOvr>
    <a:masterClrMapping/>
  </p:clrMapOvr>
</p:sld>
</file>

<file path=ppt/theme/theme1.xml><?xml version="1.0" encoding="utf-8"?>
<a:theme xmlns:a="http://schemas.openxmlformats.org/drawingml/2006/main" name="2_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1001</Words>
  <Application>Microsoft Office PowerPoint</Application>
  <PresentationFormat>Widescreen</PresentationFormat>
  <Paragraphs>99</Paragraphs>
  <Slides>41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Segoe UI</vt:lpstr>
      <vt:lpstr>2_Office Theme</vt:lpstr>
      <vt:lpstr>PowerPoint Presentation</vt:lpstr>
      <vt:lpstr>PowerPoint Presentation</vt:lpstr>
      <vt:lpstr>Combined Diesel Electric Gas (CODLAG) Generator</vt:lpstr>
      <vt:lpstr>Gas Turbine </vt:lpstr>
      <vt:lpstr>Diagnosis</vt:lpstr>
      <vt:lpstr>Condition-Based Maintenance: Definition</vt:lpstr>
      <vt:lpstr>Obsolete Ways of Maintenance</vt:lpstr>
      <vt:lpstr>Problem Statement</vt:lpstr>
      <vt:lpstr>How to do it?</vt:lpstr>
      <vt:lpstr>Data Collection and Maintenance</vt:lpstr>
      <vt:lpstr>Why Maintenance is Required?</vt:lpstr>
      <vt:lpstr>Benefits of Predictive Maintenance</vt:lpstr>
      <vt:lpstr>Creating Business Value with Predictive Maintenance</vt:lpstr>
      <vt:lpstr>SEMMA Approach</vt:lpstr>
      <vt:lpstr>Step 1: Sample the Data</vt:lpstr>
      <vt:lpstr>Step 2: Explore</vt:lpstr>
      <vt:lpstr>Missing Values and Outliers </vt:lpstr>
      <vt:lpstr>Column Summary Statistics</vt:lpstr>
      <vt:lpstr>Column Summary Statistics</vt:lpstr>
      <vt:lpstr>Column Summary Statistics</vt:lpstr>
      <vt:lpstr>Column Summary Statistics</vt:lpstr>
      <vt:lpstr>Column Summary Statistics</vt:lpstr>
      <vt:lpstr>Step 3: Modify</vt:lpstr>
      <vt:lpstr>Modified Columns</vt:lpstr>
      <vt:lpstr>Step 4: Model</vt:lpstr>
      <vt:lpstr>Correlation Between Independent Variables</vt:lpstr>
      <vt:lpstr>Correlation Between Independent Variables</vt:lpstr>
      <vt:lpstr>Correlation Between Independent Variables</vt:lpstr>
      <vt:lpstr>Principal Component Analysis</vt:lpstr>
      <vt:lpstr>Principal Component Analysis</vt:lpstr>
      <vt:lpstr>Model Accuracy Using Principal Components</vt:lpstr>
      <vt:lpstr>Step 5: Assess</vt:lpstr>
      <vt:lpstr>Step 5: Assess</vt:lpstr>
      <vt:lpstr>Bootstrap Forest for GT Compressor Decay</vt:lpstr>
      <vt:lpstr>Model Input</vt:lpstr>
      <vt:lpstr>Model Output</vt:lpstr>
      <vt:lpstr>Logistic Regression for GT Turbine Decay</vt:lpstr>
      <vt:lpstr>Model Input</vt:lpstr>
      <vt:lpstr>Model Output</vt:lpstr>
      <vt:lpstr>Model Accuracy for Compressor and Turbine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 Modi</dc:creator>
  <cp:lastModifiedBy>Anusha Karunakaran</cp:lastModifiedBy>
  <cp:revision>9</cp:revision>
  <dcterms:created xsi:type="dcterms:W3CDTF">2019-11-20T17:16:50Z</dcterms:created>
  <dcterms:modified xsi:type="dcterms:W3CDTF">2019-11-20T21:04:01Z</dcterms:modified>
</cp:coreProperties>
</file>